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comments/comment4.xml" ContentType="application/vnd.openxmlformats-officedocument.presentationml.comments+xml"/>
  <Override PartName="/ppt/comments/comment5.xml" ContentType="application/vnd.openxmlformats-officedocument.presentationml.comment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comments/comment6.xml" ContentType="application/vnd.openxmlformats-officedocument.presentationml.comment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comments/comment7.xml" ContentType="application/vnd.openxmlformats-officedocument.presentationml.comments+xml"/>
  <Override PartName="/ppt/comments/comment8.xml" ContentType="application/vnd.openxmlformats-officedocument.presentationml.comments+xml"/>
  <Override PartName="/ppt/tags/tag60.xml" ContentType="application/vnd.openxmlformats-officedocument.presentationml.tags+xml"/>
  <Override PartName="/ppt/comments/comment9.xml" ContentType="application/vnd.openxmlformats-officedocument.presentationml.comment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comments/comment10.xml" ContentType="application/vnd.openxmlformats-officedocument.presentationml.comment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0"/>
  </p:notesMasterIdLst>
  <p:sldIdLst>
    <p:sldId id="256" r:id="rId3"/>
    <p:sldId id="257" r:id="rId4"/>
    <p:sldId id="258" r:id="rId5"/>
    <p:sldId id="307" r:id="rId6"/>
    <p:sldId id="315" r:id="rId7"/>
    <p:sldId id="317" r:id="rId8"/>
    <p:sldId id="3769" r:id="rId9"/>
    <p:sldId id="318" r:id="rId10"/>
    <p:sldId id="319" r:id="rId11"/>
    <p:sldId id="3770" r:id="rId12"/>
    <p:sldId id="320" r:id="rId13"/>
    <p:sldId id="321" r:id="rId14"/>
    <p:sldId id="3771" r:id="rId15"/>
    <p:sldId id="3772" r:id="rId16"/>
    <p:sldId id="323" r:id="rId17"/>
    <p:sldId id="322" r:id="rId18"/>
    <p:sldId id="325" r:id="rId19"/>
    <p:sldId id="326" r:id="rId20"/>
    <p:sldId id="3774" r:id="rId21"/>
    <p:sldId id="3773" r:id="rId22"/>
    <p:sldId id="324" r:id="rId23"/>
    <p:sldId id="328" r:id="rId24"/>
    <p:sldId id="3776" r:id="rId25"/>
    <p:sldId id="3777" r:id="rId26"/>
    <p:sldId id="3775" r:id="rId27"/>
    <p:sldId id="331" r:id="rId28"/>
    <p:sldId id="332" r:id="rId29"/>
    <p:sldId id="333" r:id="rId30"/>
    <p:sldId id="335" r:id="rId31"/>
    <p:sldId id="346" r:id="rId32"/>
    <p:sldId id="337" r:id="rId33"/>
    <p:sldId id="341" r:id="rId34"/>
    <p:sldId id="334" r:id="rId35"/>
    <p:sldId id="338" r:id="rId36"/>
    <p:sldId id="339" r:id="rId37"/>
    <p:sldId id="278" r:id="rId38"/>
    <p:sldId id="376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7"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ECDC4"/>
    <a:srgbClr val="7FA650"/>
    <a:srgbClr val="EDF2F7"/>
    <a:srgbClr val="FFF8ED"/>
    <a:srgbClr val="FFF3E0"/>
    <a:srgbClr val="F8F9FA"/>
    <a:srgbClr val="E67474"/>
    <a:srgbClr val="106E7C"/>
    <a:srgbClr val="8C1E3D"/>
    <a:srgbClr val="FDF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01"/>
    <p:restoredTop sz="96327"/>
  </p:normalViewPr>
  <p:slideViewPr>
    <p:cSldViewPr snapToGrid="0">
      <p:cViewPr varScale="1">
        <p:scale>
          <a:sx n="91" d="100"/>
          <a:sy n="91" d="100"/>
        </p:scale>
        <p:origin x="96" y="6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5-16T15:57:17.610" idx="24">
    <p:pos x="10" y="10"/>
    <p:text>目的很重要，为什么要这么做？
不需要算法流程图</p:text>
    <p:extLst>
      <p:ext uri="{C676402C-5697-4E1C-873F-D02D1690AC5C}">
        <p15:threadingInfo xmlns:p15="http://schemas.microsoft.com/office/powerpoint/2012/main" timeZoneBias="-480"/>
      </p:ext>
    </p:extLst>
  </p:cm>
  <p:cm authorId="1" dt="2025-05-16T16:02:49.777" idx="25">
    <p:pos x="10" y="146"/>
    <p:text>不留坑的讲哪些</p:text>
    <p:extLst>
      <p:ext uri="{C676402C-5697-4E1C-873F-D02D1690AC5C}">
        <p15:threadingInfo xmlns:p15="http://schemas.microsoft.com/office/powerpoint/2012/main" timeZoneBias="-480">
          <p15:parentCm authorId="1" idx="24"/>
        </p15:threadingInfo>
      </p:ext>
    </p:extLst>
  </p:cm>
  <p:cm authorId="1" dt="2025-05-16T16:12:31.751" idx="26">
    <p:pos x="10" y="282"/>
    <p:text>每一页ppt都要达到一定的目的</p:text>
    <p:extLst>
      <p:ext uri="{C676402C-5697-4E1C-873F-D02D1690AC5C}">
        <p15:threadingInfo xmlns:p15="http://schemas.microsoft.com/office/powerpoint/2012/main" timeZoneBias="-480">
          <p15:parentCm authorId="1" idx="24"/>
        </p15:threadingInfo>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5-05-16T15:43:18.528" idx="23">
    <p:pos x="10" y="10"/>
    <p:text>不用这些图，直接文字，有条理，精炼性的列出来</p:text>
    <p:extLst>
      <p:ext uri="{C676402C-5697-4E1C-873F-D02D1690AC5C}">
        <p15:threadingInfo xmlns:p15="http://schemas.microsoft.com/office/powerpoint/2012/main" timeZoneBias="-48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5-05-16T15:02:45.861" idx="2">
    <p:pos x="10" y="10"/>
    <p:text>弄成一页</p:text>
    <p:extLst>
      <p:ext uri="{C676402C-5697-4E1C-873F-D02D1690AC5C}">
        <p15:threadingInfo xmlns:p15="http://schemas.microsoft.com/office/powerpoint/2012/main" timeZoneBias="-480"/>
      </p:ext>
    </p:extLst>
  </p:cm>
  <p:cm authorId="1" dt="2025-05-16T15:04:01.130" idx="4">
    <p:pos x="10" y="146"/>
    <p:text>实际的研究问题的背景，怎么来的</p:text>
    <p:extLst>
      <p:ext uri="{C676402C-5697-4E1C-873F-D02D1690AC5C}">
        <p15:threadingInfo xmlns:p15="http://schemas.microsoft.com/office/powerpoint/2012/main" timeZoneBias="-480">
          <p15:parentCm authorId="1" idx="2"/>
        </p15:threadingInfo>
      </p:ext>
    </p:extLst>
  </p:cm>
  <p:cm authorId="1" dt="2025-05-16T15:08:40.396" idx="7">
    <p:pos x="10" y="282"/>
    <p:text>在这里就要把PU、对齐样本等引出来</p:text>
    <p:extLst>
      <p:ext uri="{C676402C-5697-4E1C-873F-D02D1690AC5C}">
        <p15:threadingInfo xmlns:p15="http://schemas.microsoft.com/office/powerpoint/2012/main" timeZoneBias="-480">
          <p15:parentCm authorId="1" idx="2"/>
        </p15:threadingInfo>
      </p:ext>
    </p:extLst>
  </p:cm>
  <p:cm authorId="1" dt="2025-05-16T15:09:18.035" idx="8">
    <p:pos x="10" y="418"/>
    <p:text>引出UDDP-PU</p:text>
    <p:extLst>
      <p:ext uri="{C676402C-5697-4E1C-873F-D02D1690AC5C}">
        <p15:threadingInfo xmlns:p15="http://schemas.microsoft.com/office/powerpoint/2012/main" timeZoneBias="-480">
          <p15:parentCm authorId="1" idx="2"/>
        </p15:threadingInfo>
      </p:ext>
    </p:extLst>
  </p:cm>
  <p:cm authorId="1" dt="2025-05-16T15:09:26.229" idx="9">
    <p:pos x="10" y="554"/>
    <p:text>样本对齐不足</p:text>
    <p:extLst>
      <p:ext uri="{C676402C-5697-4E1C-873F-D02D1690AC5C}">
        <p15:threadingInfo xmlns:p15="http://schemas.microsoft.com/office/powerpoint/2012/main" timeZoneBias="-480">
          <p15:parentCm authorId="1" idx="2"/>
        </p15:threadingInfo>
      </p:ext>
    </p:extLst>
  </p:cm>
  <p:cm authorId="1" dt="2025-05-16T15:03:41.079" idx="3">
    <p:pos x="146" y="146"/>
    <p:text/>
    <p:extLst>
      <p:ext uri="{C676402C-5697-4E1C-873F-D02D1690AC5C}">
        <p15:threadingInfo xmlns:p15="http://schemas.microsoft.com/office/powerpoint/2012/main" timeZoneBias="-48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5-05-16T15:06:19.301" idx="5">
    <p:pos x="5600" y="1254"/>
    <p:text>涉及到哪些技术</p:text>
    <p:extLst>
      <p:ext uri="{C676402C-5697-4E1C-873F-D02D1690AC5C}">
        <p15:threadingInfo xmlns:p15="http://schemas.microsoft.com/office/powerpoint/2012/main" timeZoneBias="-480"/>
      </p:ext>
    </p:extLst>
  </p:cm>
  <p:cm authorId="1" dt="2025-05-16T15:08:02.605" idx="6">
    <p:pos x="5600" y="1390"/>
    <p:text>在</p:text>
    <p:extLst>
      <p:ext uri="{C676402C-5697-4E1C-873F-D02D1690AC5C}">
        <p15:threadingInfo xmlns:p15="http://schemas.microsoft.com/office/powerpoint/2012/main" timeZoneBias="-480">
          <p15:parentCm authorId="1" idx="5"/>
        </p15:threadingInfo>
      </p:ext>
    </p:extLst>
  </p:cm>
  <p:cm authorId="1" dt="2025-05-16T15:13:33.295" idx="12">
    <p:pos x="5600" y="1526"/>
    <p:text>PU、-&gt; UDD-PU，生成</p:text>
    <p:extLst>
      <p:ext uri="{C676402C-5697-4E1C-873F-D02D1690AC5C}">
        <p15:threadingInfo xmlns:p15="http://schemas.microsoft.com/office/powerpoint/2012/main" timeZoneBias="-480">
          <p15:parentCm authorId="1" idx="5"/>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5-05-16T15:10:44.213" idx="10">
    <p:pos x="10" y="10"/>
    <p:text>这个研究动机就是问题，没有必要画一页ppt</p:text>
    <p:extLst>
      <p:ext uri="{C676402C-5697-4E1C-873F-D02D1690AC5C}">
        <p15:threadingInfo xmlns:p15="http://schemas.microsoft.com/office/powerpoint/2012/main" timeZoneBias="-480"/>
      </p:ext>
    </p:extLst>
  </p:cm>
  <p:cm authorId="1" dt="2025-05-16T15:11:20.681" idx="11">
    <p:pos x="10" y="146"/>
    <p:text>1. udd pu
2. 怎么做生成</p:text>
    <p:extLst>
      <p:ext uri="{C676402C-5697-4E1C-873F-D02D1690AC5C}">
        <p15:threadingInfo xmlns:p15="http://schemas.microsoft.com/office/powerpoint/2012/main" timeZoneBias="-480">
          <p15:parentCm authorId="1" idx="10"/>
        </p15:threadingInfo>
      </p:ext>
    </p:extLst>
  </p:cm>
  <p:cm authorId="1" dt="2025-05-16T16:34:16.970" idx="27">
    <p:pos x="10" y="282"/>
    <p:text>一、太长了
二、ppt上不要给自己挖坑
三、重点是把思路讲清楚
四、重点步骤
五、文字用不同底色
六、正常的步骤</p:text>
    <p:extLst>
      <p:ext uri="{C676402C-5697-4E1C-873F-D02D1690AC5C}">
        <p15:threadingInfo xmlns:p15="http://schemas.microsoft.com/office/powerpoint/2012/main" timeZoneBias="-480">
          <p15:parentCm authorId="1" idx="10"/>
        </p15:threadingInfo>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25-05-16T15:14:20.662" idx="13">
    <p:pos x="10" y="10"/>
    <p:text>怎么做</p:text>
    <p:extLst>
      <p:ext uri="{C676402C-5697-4E1C-873F-D02D1690AC5C}">
        <p15:threadingInfo xmlns:p15="http://schemas.microsoft.com/office/powerpoint/2012/main" timeZoneBias="-480"/>
      </p:ext>
    </p:extLst>
  </p:cm>
  <p:cm authorId="1" dt="2025-05-16T15:17:11.140" idx="15">
    <p:pos x="10" y="146"/>
    <p:text>用一个图把整个思路讲出来，每一部分</p:text>
    <p:extLst>
      <p:ext uri="{C676402C-5697-4E1C-873F-D02D1690AC5C}">
        <p15:threadingInfo xmlns:p15="http://schemas.microsoft.com/office/powerpoint/2012/main" timeZoneBias="-480">
          <p15:parentCm authorId="1" idx="13"/>
        </p15:threadingInfo>
      </p:ext>
    </p:extLst>
  </p:cm>
  <p:cm authorId="1" dt="2025-05-16T15:16:15.210" idx="14">
    <p:pos x="146" y="146"/>
    <p:text/>
    <p:extLst>
      <p:ext uri="{C676402C-5697-4E1C-873F-D02D1690AC5C}">
        <p15:threadingInfo xmlns:p15="http://schemas.microsoft.com/office/powerpoint/2012/main" timeZoneBias="-48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25-05-16T15:31:55.912" idx="16">
    <p:pos x="4059" y="1523"/>
    <p:text>实验结论就一句话，太多了</p:text>
    <p:extLst>
      <p:ext uri="{C676402C-5697-4E1C-873F-D02D1690AC5C}">
        <p15:threadingInfo xmlns:p15="http://schemas.microsoft.com/office/powerpoint/2012/main" timeZoneBias="-480"/>
      </p:ext>
    </p:extLst>
  </p:cm>
  <p:cm authorId="1" dt="2025-05-16T15:32:43.356" idx="17">
    <p:pos x="4059" y="1659"/>
    <p:text>实验目的
实验结论</p:text>
    <p:extLst>
      <p:ext uri="{C676402C-5697-4E1C-873F-D02D1690AC5C}">
        <p15:threadingInfo xmlns:p15="http://schemas.microsoft.com/office/powerpoint/2012/main" timeZoneBias="-480">
          <p15:parentCm authorId="1" idx="16"/>
        </p15:threadingInfo>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5-05-16T15:35:42.813" idx="18">
    <p:pos x="4634" y="2022"/>
    <p:text>这里元素不需要
精炼以下研究</p:text>
    <p:extLst>
      <p:ext uri="{C676402C-5697-4E1C-873F-D02D1690AC5C}">
        <p15:threadingInfo xmlns:p15="http://schemas.microsoft.com/office/powerpoint/2012/main" timeZoneBias="-480"/>
      </p:ext>
    </p:extLst>
  </p:cm>
  <p:cm authorId="1" dt="2025-05-16T15:38:15.045" idx="19">
    <p:pos x="4634" y="2158"/>
    <p:text>重点是把自己做的工作呈现</p:text>
    <p:extLst>
      <p:ext uri="{C676402C-5697-4E1C-873F-D02D1690AC5C}">
        <p15:threadingInfo xmlns:p15="http://schemas.microsoft.com/office/powerpoint/2012/main" timeZoneBias="-480">
          <p15:parentCm authorId="1" idx="18"/>
        </p15:threadingInfo>
      </p:ext>
    </p:extLst>
  </p:cm>
  <p:cm authorId="1" dt="2025-05-16T15:39:13.468" idx="20">
    <p:pos x="2107" y="1770"/>
    <p:text>这种话都不需要</p:text>
    <p:extLst>
      <p:ext uri="{C676402C-5697-4E1C-873F-D02D1690AC5C}">
        <p15:threadingInfo xmlns:p15="http://schemas.microsoft.com/office/powerpoint/2012/main" timeZoneBias="-48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5-05-16T15:40:43.248" idx="21">
    <p:pos x="7230" y="1475"/>
    <p:text>算法不要放到上面去</p:text>
    <p:extLst>
      <p:ext uri="{C676402C-5697-4E1C-873F-D02D1690AC5C}">
        <p15:threadingInfo xmlns:p15="http://schemas.microsoft.com/office/powerpoint/2012/main" timeZoneBias="-48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1" dt="2025-05-16T15:41:41.358" idx="22">
    <p:pos x="5374" y="1812"/>
    <p:text>思路精炼一下，更加明确，不要让别人去读</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12" Type="http://schemas.openxmlformats.org/officeDocument/2006/relationships/image" Target="../media/image24.wmf"/><Relationship Id="rId2" Type="http://schemas.openxmlformats.org/officeDocument/2006/relationships/image" Target="../media/image14.wmf"/><Relationship Id="rId1" Type="http://schemas.openxmlformats.org/officeDocument/2006/relationships/image" Target="../media/image13.emf"/><Relationship Id="rId6" Type="http://schemas.openxmlformats.org/officeDocument/2006/relationships/image" Target="../media/image18.wmf"/><Relationship Id="rId11" Type="http://schemas.openxmlformats.org/officeDocument/2006/relationships/image" Target="../media/image23.wmf"/><Relationship Id="rId5" Type="http://schemas.openxmlformats.org/officeDocument/2006/relationships/image" Target="../media/image17.wmf"/><Relationship Id="rId10" Type="http://schemas.openxmlformats.org/officeDocument/2006/relationships/image" Target="../media/image22.wmf"/><Relationship Id="rId4" Type="http://schemas.openxmlformats.org/officeDocument/2006/relationships/image" Target="../media/image16.wmf"/><Relationship Id="rId9"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5" Type="http://schemas.openxmlformats.org/officeDocument/2006/relationships/image" Target="../media/image48.emf"/><Relationship Id="rId4"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37</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comments" Target="../comments/commen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3.xml"/><Relationship Id="rId5" Type="http://schemas.openxmlformats.org/officeDocument/2006/relationships/comments" Target="../comments/comment5.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3.jpeg"/><Relationship Id="rId5" Type="http://schemas.openxmlformats.org/officeDocument/2006/relationships/tags" Target="../tags/tag22.xml"/><Relationship Id="rId10" Type="http://schemas.openxmlformats.org/officeDocument/2006/relationships/image" Target="../media/image10.jpg"/><Relationship Id="rId4" Type="http://schemas.openxmlformats.org/officeDocument/2006/relationships/tags" Target="../tags/tag21.xml"/><Relationship Id="rId9"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7"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8.bin"/><Relationship Id="rId18" Type="http://schemas.openxmlformats.org/officeDocument/2006/relationships/image" Target="../media/image19.wmf"/><Relationship Id="rId26" Type="http://schemas.openxmlformats.org/officeDocument/2006/relationships/image" Target="../media/image23.wmf"/><Relationship Id="rId3" Type="http://schemas.openxmlformats.org/officeDocument/2006/relationships/oleObject" Target="../embeddings/oleObject2.bin"/><Relationship Id="rId21" Type="http://schemas.openxmlformats.org/officeDocument/2006/relationships/oleObject" Target="../embeddings/oleObject12.bin"/><Relationship Id="rId7" Type="http://schemas.openxmlformats.org/officeDocument/2006/relationships/oleObject" Target="../embeddings/oleObject4.bin"/><Relationship Id="rId12" Type="http://schemas.openxmlformats.org/officeDocument/2006/relationships/image" Target="../media/image16.wmf"/><Relationship Id="rId17" Type="http://schemas.openxmlformats.org/officeDocument/2006/relationships/oleObject" Target="../embeddings/oleObject10.bin"/><Relationship Id="rId25" Type="http://schemas.openxmlformats.org/officeDocument/2006/relationships/oleObject" Target="../embeddings/oleObject14.bin"/><Relationship Id="rId2" Type="http://schemas.openxmlformats.org/officeDocument/2006/relationships/slideLayout" Target="../slideLayouts/slideLayout13.xml"/><Relationship Id="rId16" Type="http://schemas.openxmlformats.org/officeDocument/2006/relationships/image" Target="../media/image18.wmf"/><Relationship Id="rId20" Type="http://schemas.openxmlformats.org/officeDocument/2006/relationships/image" Target="../media/image20.wmf"/><Relationship Id="rId29" Type="http://schemas.openxmlformats.org/officeDocument/2006/relationships/image" Target="../media/image3.jpeg"/><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oleObject" Target="../embeddings/oleObject7.bin"/><Relationship Id="rId24" Type="http://schemas.openxmlformats.org/officeDocument/2006/relationships/image" Target="../media/image22.wmf"/><Relationship Id="rId5" Type="http://schemas.openxmlformats.org/officeDocument/2006/relationships/oleObject" Target="../embeddings/oleObject3.bin"/><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24.wmf"/><Relationship Id="rId10" Type="http://schemas.openxmlformats.org/officeDocument/2006/relationships/oleObject" Target="../embeddings/oleObject6.bin"/><Relationship Id="rId19" Type="http://schemas.openxmlformats.org/officeDocument/2006/relationships/oleObject" Target="../embeddings/oleObject11.bin"/><Relationship Id="rId4" Type="http://schemas.openxmlformats.org/officeDocument/2006/relationships/image" Target="../media/image13.emf"/><Relationship Id="rId9" Type="http://schemas.openxmlformats.org/officeDocument/2006/relationships/oleObject" Target="../embeddings/oleObject5.bin"/><Relationship Id="rId14" Type="http://schemas.openxmlformats.org/officeDocument/2006/relationships/image" Target="../media/image17.wmf"/><Relationship Id="rId22" Type="http://schemas.openxmlformats.org/officeDocument/2006/relationships/image" Target="../media/image21.wmf"/><Relationship Id="rId27"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6.wmf"/><Relationship Id="rId11" Type="http://schemas.openxmlformats.org/officeDocument/2006/relationships/image" Target="../media/image35.png"/><Relationship Id="rId5" Type="http://schemas.openxmlformats.org/officeDocument/2006/relationships/oleObject" Target="../embeddings/oleObject17.bin"/><Relationship Id="rId10" Type="http://schemas.openxmlformats.org/officeDocument/2006/relationships/image" Target="../media/image34.png"/><Relationship Id="rId4" Type="http://schemas.openxmlformats.org/officeDocument/2006/relationships/image" Target="../media/image25.wmf"/></Relationships>
</file>

<file path=ppt/slides/_rels/slide15.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3.jpeg"/><Relationship Id="rId4" Type="http://schemas.openxmlformats.org/officeDocument/2006/relationships/tags" Target="../tags/tag29.xml"/><Relationship Id="rId9"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3.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1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6.xml"/><Relationship Id="rId7" Type="http://schemas.openxmlformats.org/officeDocument/2006/relationships/image" Target="../media/image28.emf"/><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3.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comments" Target="../comments/comment6.xml"/></Relationships>
</file>

<file path=ppt/slides/_rels/slide1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1.xml"/><Relationship Id="rId7" Type="http://schemas.openxmlformats.org/officeDocument/2006/relationships/image" Target="../media/image31.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54.xml"/><Relationship Id="rId7" Type="http://schemas.openxmlformats.org/officeDocument/2006/relationships/image" Target="../media/image39.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4.xml"/><Relationship Id="rId4" Type="http://schemas.openxmlformats.org/officeDocument/2006/relationships/slideLayout" Target="../slideLayouts/slideLayout13.xml"/><Relationship Id="rId9"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tags" Target="../tags/tag57.xml"/><Relationship Id="rId7" Type="http://schemas.openxmlformats.org/officeDocument/2006/relationships/image" Target="../media/image3.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3.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svg"/><Relationship Id="rId7" Type="http://schemas.openxmlformats.org/officeDocument/2006/relationships/image" Target="../media/image43.sv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2.png"/><Relationship Id="rId11" Type="http://schemas.openxmlformats.org/officeDocument/2006/relationships/comments" Target="../comments/comment7.xml"/><Relationship Id="rId5" Type="http://schemas.openxmlformats.org/officeDocument/2006/relationships/image" Target="../media/image41.svg"/><Relationship Id="rId10" Type="http://schemas.openxmlformats.org/officeDocument/2006/relationships/image" Target="../media/image3.jpeg"/><Relationship Id="rId4" Type="http://schemas.openxmlformats.org/officeDocument/2006/relationships/image" Target="../media/image40.png"/><Relationship Id="rId9"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6.emf"/><Relationship Id="rId18" Type="http://schemas.openxmlformats.org/officeDocument/2006/relationships/image" Target="../media/image3.jpeg"/><Relationship Id="rId7" Type="http://schemas.openxmlformats.org/officeDocument/2006/relationships/image" Target="../media/image50.png"/><Relationship Id="rId12" Type="http://schemas.openxmlformats.org/officeDocument/2006/relationships/oleObject" Target="../embeddings/oleObject21.bin"/><Relationship Id="rId17" Type="http://schemas.openxmlformats.org/officeDocument/2006/relationships/image" Target="../media/image48.emf"/><Relationship Id="rId2" Type="http://schemas.openxmlformats.org/officeDocument/2006/relationships/slideLayout" Target="../slideLayouts/slideLayout13.xml"/><Relationship Id="rId16" Type="http://schemas.openxmlformats.org/officeDocument/2006/relationships/oleObject" Target="../embeddings/oleObject23.bin"/><Relationship Id="rId1" Type="http://schemas.openxmlformats.org/officeDocument/2006/relationships/vmlDrawing" Target="../drawings/vmlDrawing4.vml"/><Relationship Id="rId6" Type="http://schemas.openxmlformats.org/officeDocument/2006/relationships/image" Target="../media/image49.png"/><Relationship Id="rId11" Type="http://schemas.openxmlformats.org/officeDocument/2006/relationships/image" Target="../media/image45.emf"/><Relationship Id="rId5" Type="http://schemas.openxmlformats.org/officeDocument/2006/relationships/image" Target="../media/image380.png"/><Relationship Id="rId15" Type="http://schemas.openxmlformats.org/officeDocument/2006/relationships/image" Target="../media/image47.emf"/><Relationship Id="rId10" Type="http://schemas.openxmlformats.org/officeDocument/2006/relationships/oleObject" Target="../embeddings/oleObject20.bin"/><Relationship Id="rId4" Type="http://schemas.openxmlformats.org/officeDocument/2006/relationships/image" Target="../media/image370.png"/><Relationship Id="rId9" Type="http://schemas.openxmlformats.org/officeDocument/2006/relationships/image" Target="../media/image44.emf"/><Relationship Id="rId1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57.png"/><Relationship Id="rId11" Type="http://schemas.openxmlformats.org/officeDocument/2006/relationships/image" Target="../media/image53.emf"/><Relationship Id="rId5" Type="http://schemas.openxmlformats.org/officeDocument/2006/relationships/image" Target="../media/image56.png"/><Relationship Id="rId10" Type="http://schemas.openxmlformats.org/officeDocument/2006/relationships/oleObject" Target="../embeddings/oleObject25.bin"/><Relationship Id="rId4" Type="http://schemas.openxmlformats.org/officeDocument/2006/relationships/image" Target="../media/image55.png"/><Relationship Id="rId9" Type="http://schemas.openxmlformats.org/officeDocument/2006/relationships/image" Target="../media/image52.emf"/></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comments" Target="../comments/comment8.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7" Type="http://schemas.openxmlformats.org/officeDocument/2006/relationships/comments" Target="../comments/comment9.xml"/><Relationship Id="rId2" Type="http://schemas.openxmlformats.org/officeDocument/2006/relationships/slideLayout" Target="../slideLayouts/slideLayout13.xml"/><Relationship Id="rId1" Type="http://schemas.openxmlformats.org/officeDocument/2006/relationships/tags" Target="../tags/tag60.xml"/><Relationship Id="rId6" Type="http://schemas.openxmlformats.org/officeDocument/2006/relationships/image" Target="../media/image3.jpeg"/><Relationship Id="rId5" Type="http://schemas.openxmlformats.org/officeDocument/2006/relationships/image" Target="../media/image63.pn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3.xml"/><Relationship Id="rId7" Type="http://schemas.openxmlformats.org/officeDocument/2006/relationships/slideLayout" Target="../slideLayouts/slideLayout1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s/_rels/slide28.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3.jpeg"/><Relationship Id="rId5" Type="http://schemas.openxmlformats.org/officeDocument/2006/relationships/tags" Target="../tags/tag71.xml"/><Relationship Id="rId10" Type="http://schemas.openxmlformats.org/officeDocument/2006/relationships/slideLayout" Target="../slideLayouts/slideLayout13.xml"/><Relationship Id="rId4" Type="http://schemas.openxmlformats.org/officeDocument/2006/relationships/tags" Target="../tags/tag70.xml"/><Relationship Id="rId9" Type="http://schemas.openxmlformats.org/officeDocument/2006/relationships/tags" Target="../tags/tag75.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78.xml"/><Relationship Id="rId7" Type="http://schemas.openxmlformats.org/officeDocument/2006/relationships/image" Target="../media/image64.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67.png"/><Relationship Id="rId4" Type="http://schemas.openxmlformats.org/officeDocument/2006/relationships/tags" Target="../tags/tag79.xml"/><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3.jpe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68.png"/><Relationship Id="rId5" Type="http://schemas.openxmlformats.org/officeDocument/2006/relationships/slideLayout" Target="../slideLayouts/slideLayout13.xml"/><Relationship Id="rId4" Type="http://schemas.openxmlformats.org/officeDocument/2006/relationships/tags" Target="../tags/tag83.xml"/></Relationships>
</file>

<file path=ppt/slides/_rels/slide31.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3.jpe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69.png"/><Relationship Id="rId5" Type="http://schemas.openxmlformats.org/officeDocument/2006/relationships/slideLayout" Target="../slideLayouts/slideLayout13.xml"/><Relationship Id="rId4" Type="http://schemas.openxmlformats.org/officeDocument/2006/relationships/tags" Target="../tags/tag8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13.xml"/><Relationship Id="rId1" Type="http://schemas.openxmlformats.org/officeDocument/2006/relationships/tags" Target="../tags/tag88.xml"/><Relationship Id="rId6" Type="http://schemas.openxmlformats.org/officeDocument/2006/relationships/comments" Target="../comments/comment10.xml"/><Relationship Id="rId5" Type="http://schemas.openxmlformats.org/officeDocument/2006/relationships/image" Target="../media/image3.jpe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3.jpeg"/><Relationship Id="rId4" Type="http://schemas.openxmlformats.org/officeDocument/2006/relationships/image" Target="../media/image7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3.jpe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comments" Target="../comments/comment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6" name="直接连接符 15"/>
          <p:cNvCxnSpPr>
            <a:cxnSpLocks/>
          </p:cNvCxnSpPr>
          <p:nvPr/>
        </p:nvCxnSpPr>
        <p:spPr>
          <a:xfrm>
            <a:off x="6627495" y="1571241"/>
            <a:ext cx="0" cy="517247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33" name="组合 32">
            <a:extLst>
              <a:ext uri="{FF2B5EF4-FFF2-40B4-BE49-F238E27FC236}">
                <a16:creationId xmlns:a16="http://schemas.microsoft.com/office/drawing/2014/main" id="{06C1BD64-45A9-41DD-9D96-B36436B83E0D}"/>
              </a:ext>
            </a:extLst>
          </p:cNvPr>
          <p:cNvGrpSpPr/>
          <p:nvPr/>
        </p:nvGrpSpPr>
        <p:grpSpPr>
          <a:xfrm>
            <a:off x="2042537" y="1545856"/>
            <a:ext cx="4344068" cy="5197859"/>
            <a:chOff x="1773327" y="1571241"/>
            <a:chExt cx="4344068" cy="5197859"/>
          </a:xfrm>
        </p:grpSpPr>
        <p:grpSp>
          <p:nvGrpSpPr>
            <p:cNvPr id="17" name="组合 16">
              <a:extLst>
                <a:ext uri="{FF2B5EF4-FFF2-40B4-BE49-F238E27FC236}">
                  <a16:creationId xmlns:a16="http://schemas.microsoft.com/office/drawing/2014/main" id="{5FCB9B25-88C1-44A0-8F9D-D2C6B7D0498B}"/>
                </a:ext>
              </a:extLst>
            </p:cNvPr>
            <p:cNvGrpSpPr/>
            <p:nvPr/>
          </p:nvGrpSpPr>
          <p:grpSpPr>
            <a:xfrm>
              <a:off x="1773327" y="1571241"/>
              <a:ext cx="4344068" cy="5197859"/>
              <a:chOff x="1983070" y="1571241"/>
              <a:chExt cx="4196116" cy="5197859"/>
            </a:xfrm>
          </p:grpSpPr>
          <p:sp>
            <p:nvSpPr>
              <p:cNvPr id="2" name="矩形 1"/>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863054F0-5CD9-48AA-BAB5-C9CF2BA13D5E}"/>
                </a:ext>
              </a:extLst>
            </p:cNvPr>
            <p:cNvPicPr>
              <a:picLocks noChangeAspect="1"/>
            </p:cNvPicPr>
            <p:nvPr/>
          </p:nvPicPr>
          <p:blipFill>
            <a:blip r:embed="rId2"/>
            <a:stretch>
              <a:fillRect/>
            </a:stretch>
          </p:blipFill>
          <p:spPr>
            <a:xfrm>
              <a:off x="1872299" y="2028053"/>
              <a:ext cx="4221207" cy="4722941"/>
            </a:xfrm>
            <a:prstGeom prst="rect">
              <a:avLst/>
            </a:prstGeom>
          </p:spPr>
        </p:pic>
      </p:grpSp>
      <p:grpSp>
        <p:nvGrpSpPr>
          <p:cNvPr id="59" name="组合 58">
            <a:extLst>
              <a:ext uri="{FF2B5EF4-FFF2-40B4-BE49-F238E27FC236}">
                <a16:creationId xmlns:a16="http://schemas.microsoft.com/office/drawing/2014/main" id="{FBDF502F-BC6A-4AA8-814E-394F71195FC2}"/>
              </a:ext>
            </a:extLst>
          </p:cNvPr>
          <p:cNvGrpSpPr/>
          <p:nvPr/>
        </p:nvGrpSpPr>
        <p:grpSpPr>
          <a:xfrm>
            <a:off x="6781799" y="1545856"/>
            <a:ext cx="4344068" cy="5197859"/>
            <a:chOff x="1983070" y="1571241"/>
            <a:chExt cx="4196116" cy="5197859"/>
          </a:xfrm>
        </p:grpSpPr>
        <p:sp>
          <p:nvSpPr>
            <p:cNvPr id="66" name="矩形 65">
              <a:extLst>
                <a:ext uri="{FF2B5EF4-FFF2-40B4-BE49-F238E27FC236}">
                  <a16:creationId xmlns:a16="http://schemas.microsoft.com/office/drawing/2014/main" id="{6E8E2643-4061-4691-8572-614757E10F34}"/>
                </a:ext>
              </a:extLst>
            </p:cNvPr>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3C9BA12B-F097-4035-A09A-7A9FAB6494A5}"/>
                </a:ext>
              </a:extLst>
            </p:cNvPr>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算法训练过程</a:t>
              </a:r>
            </a:p>
          </p:txBody>
        </p:sp>
        <p:sp>
          <p:nvSpPr>
            <p:cNvPr id="69" name="圆角矩形 5">
              <a:extLst>
                <a:ext uri="{FF2B5EF4-FFF2-40B4-BE49-F238E27FC236}">
                  <a16:creationId xmlns:a16="http://schemas.microsoft.com/office/drawing/2014/main" id="{0EF6FD97-037A-447B-A8F9-A49BCB20ACE8}"/>
                </a:ext>
              </a:extLst>
            </p:cNvPr>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C13FD551-3092-477D-96BB-55008C9782DC}"/>
              </a:ext>
            </a:extLst>
          </p:cNvPr>
          <p:cNvPicPr>
            <a:picLocks noChangeAspect="1"/>
          </p:cNvPicPr>
          <p:nvPr/>
        </p:nvPicPr>
        <p:blipFill>
          <a:blip r:embed="rId3"/>
          <a:stretch>
            <a:fillRect/>
          </a:stretch>
        </p:blipFill>
        <p:spPr>
          <a:xfrm>
            <a:off x="6869099" y="1984564"/>
            <a:ext cx="4251455" cy="4759151"/>
          </a:xfrm>
          <a:prstGeom prst="rect">
            <a:avLst/>
          </a:prstGeom>
        </p:spPr>
      </p:pic>
      <p:sp>
        <p:nvSpPr>
          <p:cNvPr id="27" name="矩形 26">
            <a:extLst>
              <a:ext uri="{FF2B5EF4-FFF2-40B4-BE49-F238E27FC236}">
                <a16:creationId xmlns:a16="http://schemas.microsoft.com/office/drawing/2014/main" id="{4969E710-091F-48C1-972E-97DE5F59CE7B}"/>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F312DC-6047-4640-AB71-0E17C554F133}"/>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FDCC26-FED1-47B6-AD27-77738AB8BAFA}"/>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DD15EE1-2071-4001-8EC0-E6FD3395A0A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D4B9555-76F1-4BF2-94BF-181ECD1BA65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92C1B147-43A4-4F1C-9DBC-20764BF1E7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597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0"/>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8554"/>
          </a:xfrm>
          <a:prstGeom prst="rect">
            <a:avLst/>
          </a:prstGeom>
        </p:spPr>
        <p:txBody>
          <a:bodyPr wrap="square">
            <a:spAutoFit/>
          </a:bodyPr>
          <a:lstStyle/>
          <a:p>
            <a:pPr marL="0" indent="0" algn="l" defTabSz="266700" eaLnBrk="0" fontAlgn="base">
              <a:spcBef>
                <a:spcPct val="0"/>
              </a:spcBef>
              <a:spcAft>
                <a:spcPct val="0"/>
              </a:spcAft>
            </a:pPr>
            <a:r>
              <a:rPr lang="en-US" altLang="zh-CN" sz="1600" dirty="0">
                <a:solidFill>
                  <a:srgbClr val="000000"/>
                </a:solidFill>
                <a:latin typeface="Times New Roman" panose="02020603050405020304"/>
                <a:ea typeface="Times New Roman" panose="02020603050405020304"/>
              </a:rPr>
              <a:t> VFPU </a:t>
            </a:r>
            <a:r>
              <a:rPr lang="zh-CN" altLang="en-US" sz="1600" dirty="0">
                <a:solidFill>
                  <a:srgbClr val="000000"/>
                </a:solidFill>
                <a:latin typeface="Arial" panose="020B0604020202020204"/>
                <a:ea typeface="Arial" panose="020B0604020202020204"/>
              </a:rPr>
              <a:t>方法总体流程</a:t>
            </a:r>
          </a:p>
        </p:txBody>
      </p:sp>
      <p:sp>
        <p:nvSpPr>
          <p:cNvPr id="49" name="矩形 48">
            <a:extLst>
              <a:ext uri="{FF2B5EF4-FFF2-40B4-BE49-F238E27FC236}">
                <a16:creationId xmlns:a16="http://schemas.microsoft.com/office/drawing/2014/main" id="{44C91B2A-583C-4332-AB93-59B4125E57ED}"/>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5CB9024-7C2D-4B36-81BA-135D9495AD5A}"/>
              </a:ext>
            </a:extLst>
          </p:cNvPr>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51" name="矩形 50">
            <a:extLst>
              <a:ext uri="{FF2B5EF4-FFF2-40B4-BE49-F238E27FC236}">
                <a16:creationId xmlns:a16="http://schemas.microsoft.com/office/drawing/2014/main" id="{3F5B1281-7131-4401-AB44-A66223991B1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62CA6B94-11FA-4E1F-A1CE-CD19048C53A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EEC7F712-B3F8-43F5-B401-C7833D437A6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1CA400F-B3C3-4CC2-8E47-0DEEC8E6E361}"/>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基分类器学习（</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基于正样本与未标记数据的纵向联邦学习算法执行流程（</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242"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
        <p:nvSpPr>
          <p:cNvPr id="46" name="矩形 45">
            <a:extLst>
              <a:ext uri="{FF2B5EF4-FFF2-40B4-BE49-F238E27FC236}">
                <a16:creationId xmlns:a16="http://schemas.microsoft.com/office/drawing/2014/main" id="{38019F75-A9DF-4F81-B04B-88E0524D51E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7" name="图片 46">
            <a:extLst>
              <a:ext uri="{FF2B5EF4-FFF2-40B4-BE49-F238E27FC236}">
                <a16:creationId xmlns:a16="http://schemas.microsoft.com/office/drawing/2014/main" id="{B64DFF5C-A001-41ED-A686-8013DDCF0EAF}"/>
              </a:ext>
            </a:extLst>
          </p:cNvPr>
          <p:cNvPicPr>
            <a:picLocks noChangeAspect="1"/>
          </p:cNvPicPr>
          <p:nvPr/>
        </p:nvPicPr>
        <p:blipFill>
          <a:blip r:embed="rId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8" name="矩形 47">
            <a:extLst>
              <a:ext uri="{FF2B5EF4-FFF2-40B4-BE49-F238E27FC236}">
                <a16:creationId xmlns:a16="http://schemas.microsoft.com/office/drawing/2014/main" id="{D3B73984-4D6F-4823-B3C2-8CC4F2CF1A7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55FBDECF-A1FA-4182-A007-BFC80FB86EF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EC7454CA-B631-444C-8705-CF2157A8F81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AA0FFE62-8C57-4831-A821-FFFBCDB46273}"/>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7273" name="Equation" r:id="rId3" imgW="390471" imgH="419236" progId="Equation.DSMT4">
                  <p:embed/>
                </p:oleObj>
              </mc:Choice>
              <mc:Fallback>
                <p:oleObj name="Equation" r:id="rId3" imgW="390471" imgH="419236" progId="Equation.DSMT4">
                  <p:embed/>
                  <p:pic>
                    <p:nvPicPr>
                      <p:cNvPr id="0" name=""/>
                      <p:cNvPicPr/>
                      <p:nvPr/>
                    </p:nvPicPr>
                    <p:blipFill>
                      <a:blip r:embed="rId4"/>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7274" name="Equation" r:id="rId5" imgW="291960" imgH="241200" progId="Equation.DSMT4">
                  <p:embed/>
                </p:oleObj>
              </mc:Choice>
              <mc:Fallback>
                <p:oleObj name="Equation" r:id="rId5"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6"/>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7275" name="Equation" r:id="rId7" imgW="190440" imgH="228600" progId="Equation.DSMT4">
                  <p:embed/>
                </p:oleObj>
              </mc:Choice>
              <mc:Fallback>
                <p:oleObj name="Equation" r:id="rId7"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8"/>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7276" name="Equation" r:id="rId9" imgW="190440" imgH="228600" progId="Equation.DSMT4">
                  <p:embed/>
                </p:oleObj>
              </mc:Choice>
              <mc:Fallback>
                <p:oleObj name="Equation" r:id="rId9"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8"/>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7277" name="Equation" r:id="rId10" imgW="190440" imgH="228600" progId="Equation.DSMT4">
                  <p:embed/>
                </p:oleObj>
              </mc:Choice>
              <mc:Fallback>
                <p:oleObj name="Equation" r:id="rId10"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8"/>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7278" name="Equation" r:id="rId11" imgW="228600" imgH="241200" progId="Equation.DSMT4">
                  <p:embed/>
                </p:oleObj>
              </mc:Choice>
              <mc:Fallback>
                <p:oleObj name="Equation" r:id="rId11"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2"/>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7279" name="Equation" r:id="rId13" imgW="228600" imgH="241200" progId="Equation.DSMT4">
                  <p:embed/>
                </p:oleObj>
              </mc:Choice>
              <mc:Fallback>
                <p:oleObj name="Equation" r:id="rId13"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4"/>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7280" name="Equation" r:id="rId15" imgW="241200" imgH="241200" progId="Equation.DSMT4">
                  <p:embed/>
                </p:oleObj>
              </mc:Choice>
              <mc:Fallback>
                <p:oleObj name="Equation" r:id="rId15"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6"/>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7281" name="Equation" r:id="rId17" imgW="215640" imgH="241200" progId="Equation.DSMT4">
                  <p:embed/>
                </p:oleObj>
              </mc:Choice>
              <mc:Fallback>
                <p:oleObj name="Equation" r:id="rId17"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8"/>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7282" name="Equation" r:id="rId19" imgW="215640" imgH="241200" progId="Equation.DSMT4">
                  <p:embed/>
                </p:oleObj>
              </mc:Choice>
              <mc:Fallback>
                <p:oleObj name="Equation" r:id="rId19"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0"/>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7283" name="Equation" r:id="rId21" imgW="215640" imgH="241200" progId="Equation.DSMT4">
                  <p:embed/>
                </p:oleObj>
              </mc:Choice>
              <mc:Fallback>
                <p:oleObj name="Equation" r:id="rId21"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2"/>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7284" name="Equation" r:id="rId23" imgW="190440" imgH="241200" progId="Equation.DSMT4">
                  <p:embed/>
                </p:oleObj>
              </mc:Choice>
              <mc:Fallback>
                <p:oleObj name="Equation" r:id="rId23"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4"/>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7285" name="Equation" r:id="rId25" imgW="190440" imgH="241200" progId="Equation.DSMT4">
                  <p:embed/>
                </p:oleObj>
              </mc:Choice>
              <mc:Fallback>
                <p:oleObj name="Equation" r:id="rId25"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6"/>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7286" name="Equation" r:id="rId27" imgW="190440" imgH="241200" progId="Equation.DSMT4">
                  <p:embed/>
                </p:oleObj>
              </mc:Choice>
              <mc:Fallback>
                <p:oleObj name="Equation" r:id="rId27"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8"/>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7287" name="Equation" r:id="rId7" imgW="190440" imgH="228600" progId="Equation.DSMT4">
                  <p:embed/>
                </p:oleObj>
              </mc:Choice>
              <mc:Fallback>
                <p:oleObj name="Equation" r:id="rId7"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8"/>
                      <a:stretch>
                        <a:fillRect/>
                      </a:stretch>
                    </p:blipFill>
                    <p:spPr>
                      <a:xfrm>
                        <a:off x="1987815" y="2704522"/>
                        <a:ext cx="956099" cy="1147319"/>
                      </a:xfrm>
                      <a:prstGeom prst="rect">
                        <a:avLst/>
                      </a:prstGeom>
                    </p:spPr>
                  </p:pic>
                </p:oleObj>
              </mc:Fallback>
            </mc:AlternateContent>
          </a:graphicData>
        </a:graphic>
      </p:graphicFrame>
      <p:sp>
        <p:nvSpPr>
          <p:cNvPr id="73" name="矩形 72">
            <a:extLst>
              <a:ext uri="{FF2B5EF4-FFF2-40B4-BE49-F238E27FC236}">
                <a16:creationId xmlns:a16="http://schemas.microsoft.com/office/drawing/2014/main" id="{E71431A5-B674-4883-9DB9-FECEF6EA6480}"/>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75" name="图片 74">
            <a:extLst>
              <a:ext uri="{FF2B5EF4-FFF2-40B4-BE49-F238E27FC236}">
                <a16:creationId xmlns:a16="http://schemas.microsoft.com/office/drawing/2014/main" id="{F86F7D77-E13C-43C3-8F74-A51B1310276A}"/>
              </a:ext>
            </a:extLst>
          </p:cNvPr>
          <p:cNvPicPr>
            <a:picLocks noChangeAspect="1"/>
          </p:cNvPicPr>
          <p:nvPr/>
        </p:nvPicPr>
        <p:blipFill>
          <a:blip r:embed="rId2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06" name="矩形 105">
            <a:extLst>
              <a:ext uri="{FF2B5EF4-FFF2-40B4-BE49-F238E27FC236}">
                <a16:creationId xmlns:a16="http://schemas.microsoft.com/office/drawing/2014/main" id="{8C5DEB11-0A58-4714-82CC-E38799A574A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EB6739D2-7994-4835-8227-B03C4E3BC0FF}"/>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883A411E-54B4-410B-A8F5-7DB0A132A79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63D52F71-B7B9-483A-ABA5-3D2A85511AA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98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359" name="Equation" r:id="rId3" imgW="2654280" imgH="228600" progId="Equation.DSMT4">
                  <p:embed/>
                </p:oleObj>
              </mc:Choice>
              <mc:Fallback>
                <p:oleObj name="Equation" r:id="rId3"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4"/>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360" name="Equation" r:id="rId5" imgW="1002960" imgH="241200" progId="Equation.DSMT4">
                  <p:embed/>
                </p:oleObj>
              </mc:Choice>
              <mc:Fallback>
                <p:oleObj name="Equation" r:id="rId5"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6"/>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361" name="Equation" r:id="rId7" imgW="1346040" imgH="838080" progId="Equation.DSMT4">
                    <p:embed/>
                  </p:oleObj>
                </mc:Choice>
                <mc:Fallback>
                  <p:oleObj name="Equation" r:id="rId7"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8"/>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xmlns="">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a:latin typeface="Cambria Math" panose="02040503050406030204" pitchFamily="18" charset="0"/>
                        <a:ea typeface="微软雅黑" panose="020B0503020204020204" pitchFamily="34" charset="-122"/>
                        <a:cs typeface="微软雅黑" panose="020B0503020204020204" pitchFamily="34" charset="-122"/>
                      </a:rPr>
                      <m:t>|×</m:t>
                    </m:r>
                    <m:r>
                      <a:rPr lang="en-US" altLang="zh-CN">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xmlns="">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A2860754-0F84-4D79-8027-2BF48B4E2E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90CF2F44-7FEC-4C3E-98E8-769FF8DDBB08}"/>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CAEE05EE-F003-49C1-BFAE-435E150D036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B5B563E-A6E1-40A8-BB1A-648E61A3492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1CC7865-0AA1-4C32-8305-68A4F971EC98}"/>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E500E41-F290-4CFC-9C08-B809101DEEFA}"/>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7890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VF_RF</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
        <p:nvSpPr>
          <p:cNvPr id="27" name="矩形 26">
            <a:extLst>
              <a:ext uri="{FF2B5EF4-FFF2-40B4-BE49-F238E27FC236}">
                <a16:creationId xmlns:a16="http://schemas.microsoft.com/office/drawing/2014/main" id="{D6802AC3-5B72-4F7A-BB49-283BD8ADECF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36A103F8-7193-43E4-ABD8-935FA8649DA7}"/>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2274709F-EA9A-4C6D-96AC-62C602F4FBD2}"/>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61D4BF4-2139-41D4-ABD5-1F7A61ACE4C7}"/>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CAB4557-9FBA-4850-B120-C781ADD28F5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8CA48C7-81C6-482A-9113-E4C2CE565E2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
        <p:nvSpPr>
          <p:cNvPr id="30" name="矩形 29">
            <a:extLst>
              <a:ext uri="{FF2B5EF4-FFF2-40B4-BE49-F238E27FC236}">
                <a16:creationId xmlns:a16="http://schemas.microsoft.com/office/drawing/2014/main" id="{02AFBAAE-D8A1-4E02-857D-55D8CB9B4E9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B1F01BCF-5C42-467A-90AF-610B9AEF04E1}"/>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3" name="矩形 32">
            <a:extLst>
              <a:ext uri="{FF2B5EF4-FFF2-40B4-BE49-F238E27FC236}">
                <a16:creationId xmlns:a16="http://schemas.microsoft.com/office/drawing/2014/main" id="{247BB68C-EF8C-4845-9395-B1DBC521FF7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1118F450-F1CF-44F4-9378-C1E42187C78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F5C12BCC-28C6-4C4C-A35B-178F1FDAAE60}"/>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7ABD116-3D48-4824-BDD7-4CB4C9D845B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7"/>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
        <p:nvSpPr>
          <p:cNvPr id="28" name="矩形 27">
            <a:extLst>
              <a:ext uri="{FF2B5EF4-FFF2-40B4-BE49-F238E27FC236}">
                <a16:creationId xmlns:a16="http://schemas.microsoft.com/office/drawing/2014/main" id="{2AE6D61F-1042-45F7-AE8F-9706C248EA0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B6B4638D-E762-465E-B7FA-10C40E8CE81C}"/>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0" name="矩形 29">
            <a:extLst>
              <a:ext uri="{FF2B5EF4-FFF2-40B4-BE49-F238E27FC236}">
                <a16:creationId xmlns:a16="http://schemas.microsoft.com/office/drawing/2014/main" id="{1E091C27-A41F-493D-B8C6-D259B17B411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302697A-7BE7-4D14-BAA9-9FB5F6F4001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9E5232A-DE6D-4C6A-A719-DD0EDE17CA8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D8329E8-BDE8-4A65-9955-14C3815176E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5"/>
          <a:srcRect/>
          <a:stretch/>
        </p:blipFill>
        <p:spPr>
          <a:xfrm>
            <a:off x="1714166" y="3626703"/>
            <a:ext cx="3436444" cy="2443893"/>
          </a:xfrm>
          <a:prstGeom prst="rect">
            <a:avLst/>
          </a:prstGeom>
        </p:spPr>
      </p:pic>
      <p:pic>
        <p:nvPicPr>
          <p:cNvPr id="9" name="图片 8"/>
          <p:cNvPicPr>
            <a:picLocks noChangeAspect="1"/>
          </p:cNvPicPr>
          <p:nvPr/>
        </p:nvPicPr>
        <p:blipFill>
          <a:blip r:embed="rId6"/>
          <a:srcRect/>
          <a:stretch/>
        </p:blipFill>
        <p:spPr>
          <a:xfrm>
            <a:off x="5211240" y="3663573"/>
            <a:ext cx="3340582" cy="2444400"/>
          </a:xfrm>
          <a:prstGeom prst="rect">
            <a:avLst/>
          </a:prstGeom>
        </p:spPr>
      </p:pic>
      <p:pic>
        <p:nvPicPr>
          <p:cNvPr id="10" name="图片 9"/>
          <p:cNvPicPr>
            <a:picLocks noChangeAspect="1"/>
          </p:cNvPicPr>
          <p:nvPr/>
        </p:nvPicPr>
        <p:blipFill>
          <a:blip r:embed="rId7"/>
          <a:srcRect/>
          <a:stretch/>
        </p:blipFill>
        <p:spPr>
          <a:xfrm>
            <a:off x="8612451" y="3626703"/>
            <a:ext cx="3378586" cy="2444400"/>
          </a:xfrm>
          <a:prstGeom prst="rect">
            <a:avLst/>
          </a:prstGeom>
        </p:spPr>
      </p:pic>
      <p:sp>
        <p:nvSpPr>
          <p:cNvPr id="19" name="矩形 18">
            <a:extLst>
              <a:ext uri="{FF2B5EF4-FFF2-40B4-BE49-F238E27FC236}">
                <a16:creationId xmlns:a16="http://schemas.microsoft.com/office/drawing/2014/main" id="{33D54A5E-91CD-4E06-921B-00A704077A0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9FAADF25-4F08-4EEF-BA9C-F25D0DDAADD1}"/>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82D16659-4C5E-42BC-AB48-A2C608B588F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8334A6B-3D28-40C2-8A54-0AFC6853A2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C5F1B56-1213-4B4D-8DDE-A8133D522CE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2E57532-2190-4DF9-93FA-EE4B7406C1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18" name="幻云PPT-演示军团14"/>
              <p:cNvSpPr txBox="1"/>
              <p:nvPr>
                <p:custDataLst>
                  <p:tags r:id="rId3"/>
                </p:custDataLst>
              </p:nvPr>
            </p:nvSpPr>
            <p:spPr>
              <a:xfrm>
                <a:off x="2235771" y="2380216"/>
                <a:ext cx="4237264" cy="4306334"/>
              </a:xfrm>
              <a:prstGeom prst="rect">
                <a:avLst/>
              </a:prstGeom>
              <a:noFill/>
            </p:spPr>
            <p:txBody>
              <a:bodyPr wrap="square">
                <a:noAutofit/>
              </a:bodyPr>
              <a:lstStyle/>
              <a:p>
                <a:pPr marL="285750" indent="-285750">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Cambria Math" panose="02040503050406030204" pitchFamily="18" charset="0"/>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明显优于传统</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学习方法和基于深度学习的</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Match</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系列算法</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，证明了该方法在处理负样本不可直接获得且数据存在</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显著不平衡</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学习问题中具有</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显著优势</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xmlns="">
          <p:sp>
            <p:nvSpPr>
              <p:cNvPr id="18" name="幻云PPT-演示军团14"/>
              <p:cNvSpPr txBox="1">
                <a:spLocks noRot="1" noChangeAspect="1" noMove="1" noResize="1" noEditPoints="1" noAdjustHandles="1" noChangeArrowheads="1" noChangeShapeType="1" noTextEdit="1"/>
              </p:cNvSpPr>
              <p:nvPr>
                <p:custDataLst>
                  <p:tags r:id="rId6"/>
                </p:custDataLst>
              </p:nvPr>
            </p:nvSpPr>
            <p:spPr>
              <a:xfrm>
                <a:off x="2235771" y="2380216"/>
                <a:ext cx="4237264" cy="4306334"/>
              </a:xfrm>
              <a:prstGeom prst="rect">
                <a:avLst/>
              </a:prstGeom>
              <a:blipFill>
                <a:blip r:embed="rId7"/>
                <a:stretch>
                  <a:fillRect l="-1007" r="-11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8"/>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
        <p:nvSpPr>
          <p:cNvPr id="19" name="矩形 18">
            <a:extLst>
              <a:ext uri="{FF2B5EF4-FFF2-40B4-BE49-F238E27FC236}">
                <a16:creationId xmlns:a16="http://schemas.microsoft.com/office/drawing/2014/main" id="{F4A894C6-76F2-4169-8444-918ECD3BF48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5CB3311-574E-420F-B225-3992FF8F09C6}"/>
              </a:ext>
            </a:extLst>
          </p:cNvPr>
          <p:cNvPicPr>
            <a:picLocks noChangeAspect="1"/>
          </p:cNvPicPr>
          <p:nvPr/>
        </p:nvPicPr>
        <p:blipFill>
          <a:blip r:embed="rId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EFB698D7-5498-4CC4-84D5-BE10D8465FC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DD7C309E-FF21-44B5-96EE-4BDF3FB1C4D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EA9FD23-2ADA-441A-8922-2E863A207FD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D2D2077-B3A5-45D7-BD84-E8D5FEE58AB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3529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3" name="文本框 12"/>
          <p:cNvSpPr txBox="1"/>
          <p:nvPr/>
        </p:nvSpPr>
        <p:spPr>
          <a:xfrm>
            <a:off x="5636237" y="358860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5604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
        <p:nvSpPr>
          <p:cNvPr id="28" name="文本框 27">
            <a:extLst>
              <a:ext uri="{FF2B5EF4-FFF2-40B4-BE49-F238E27FC236}">
                <a16:creationId xmlns:a16="http://schemas.microsoft.com/office/drawing/2014/main" id="{94B2768A-3CE8-4A6F-B9CB-B0FC95F28ADE}"/>
              </a:ext>
            </a:extLst>
          </p:cNvPr>
          <p:cNvSpPr txBox="1"/>
          <p:nvPr/>
        </p:nvSpPr>
        <p:spPr>
          <a:xfrm>
            <a:off x="7112635" y="6063821"/>
            <a:ext cx="4006215"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3-5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不同半监督方法在纵向联邦学习（</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VFL</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）中的准确推荐百分比（</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Tree>
    <p:extLst>
      <p:ext uri="{BB962C8B-B14F-4D97-AF65-F5344CB8AC3E}">
        <p14:creationId xmlns:p14="http://schemas.microsoft.com/office/powerpoint/2010/main" val="1952851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9040749"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2</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
        <p:nvSpPr>
          <p:cNvPr id="32" name="矩形 31">
            <a:extLst>
              <a:ext uri="{FF2B5EF4-FFF2-40B4-BE49-F238E27FC236}">
                <a16:creationId xmlns:a16="http://schemas.microsoft.com/office/drawing/2014/main" id="{2258D252-0B0E-4B36-9165-9AC4BF3D991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A34B78DD-DC74-47DA-95BA-5859EEC9D58D}"/>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5" name="矩形 34">
            <a:extLst>
              <a:ext uri="{FF2B5EF4-FFF2-40B4-BE49-F238E27FC236}">
                <a16:creationId xmlns:a16="http://schemas.microsoft.com/office/drawing/2014/main" id="{4BE734F1-A3C5-4161-8FC8-A6DDAC3EE219}"/>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E37B7F3-2E91-498E-8DC7-CCE4510AC83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42EED40A-B512-4B39-9552-8A13FC688C82}"/>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41D8907C-E6C5-4F01-B1CB-8F748894AB05}"/>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899"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900"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901"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902"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903"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33" name="矩形 32">
            <a:extLst>
              <a:ext uri="{FF2B5EF4-FFF2-40B4-BE49-F238E27FC236}">
                <a16:creationId xmlns:a16="http://schemas.microsoft.com/office/drawing/2014/main" id="{0B83D8D4-41B1-4BC2-A021-65EAEB00BA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35C277BF-3057-4108-AA22-962A260ADACD}"/>
              </a:ext>
            </a:extLst>
          </p:cNvPr>
          <p:cNvPicPr>
            <a:picLocks noChangeAspect="1"/>
          </p:cNvPicPr>
          <p:nvPr/>
        </p:nvPicPr>
        <p:blipFill>
          <a:blip r:embed="rId1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7" name="矩形 36">
            <a:extLst>
              <a:ext uri="{FF2B5EF4-FFF2-40B4-BE49-F238E27FC236}">
                <a16:creationId xmlns:a16="http://schemas.microsoft.com/office/drawing/2014/main" id="{B3050575-6C39-45AB-9C6B-5A17FE7493A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2744C9ED-19FC-4A8F-8B0E-AC4D6CB11DC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9DAF58A-3A8C-48EF-B92A-1CB7E589A42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87F5674-7DD1-4F7D-8241-715DA85A209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3" y="1132840"/>
            <a:ext cx="96526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3. Participants Sample Generation method based on VFPU-Multitask(</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7" name="组合 6">
            <a:extLst>
              <a:ext uri="{FF2B5EF4-FFF2-40B4-BE49-F238E27FC236}">
                <a16:creationId xmlns:a16="http://schemas.microsoft.com/office/drawing/2014/main" id="{0B26B6DA-33A7-4B9A-8A5F-EC2758D9EEEB}"/>
              </a:ext>
            </a:extLst>
          </p:cNvPr>
          <p:cNvGrpSpPr/>
          <p:nvPr/>
        </p:nvGrpSpPr>
        <p:grpSpPr>
          <a:xfrm>
            <a:off x="2795708" y="1619472"/>
            <a:ext cx="7972181" cy="4730583"/>
            <a:chOff x="2225814" y="1545856"/>
            <a:chExt cx="7972181" cy="4730583"/>
          </a:xfrm>
        </p:grpSpPr>
        <p:sp>
          <p:nvSpPr>
            <p:cNvPr id="2" name="矩形 1"/>
            <p:cNvSpPr/>
            <p:nvPr/>
          </p:nvSpPr>
          <p:spPr>
            <a:xfrm>
              <a:off x="2227148" y="1545856"/>
              <a:ext cx="7970846" cy="41448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2225814" y="1545856"/>
              <a:ext cx="7970846" cy="350815"/>
            </a:xfrm>
            <a:prstGeom prst="rect">
              <a:avLst/>
            </a:prstGeom>
            <a:noFill/>
          </p:spPr>
          <p:txBody>
            <a:bodyPr wrap="square" rtlCol="0">
              <a:spAutoFit/>
            </a:bodyPr>
            <a:lstStyle/>
            <a:p>
              <a:pPr algn="ctr"/>
              <a:r>
                <a:rPr lang="en-US" altLang="zh-CN" dirty="0" err="1">
                  <a:solidFill>
                    <a:schemeClr val="bg1"/>
                  </a:solidFill>
                  <a:latin typeface="微软雅黑" panose="020B0503020204020204" pitchFamily="34" charset="-122"/>
                  <a:ea typeface="微软雅黑" panose="020B0503020204020204" pitchFamily="34" charset="-122"/>
                </a:rPr>
                <a:t>FedPSG</a:t>
              </a:r>
              <a:r>
                <a:rPr lang="en-US" altLang="zh-CN" dirty="0">
                  <a:solidFill>
                    <a:schemeClr val="bg1"/>
                  </a:solidFill>
                  <a:latin typeface="微软雅黑" panose="020B0503020204020204" pitchFamily="34" charset="-122"/>
                  <a:ea typeface="微软雅黑" panose="020B0503020204020204" pitchFamily="34" charset="-122"/>
                </a:rPr>
                <a:t>-PUM</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227148" y="1956439"/>
              <a:ext cx="7969512" cy="432000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A8F075B-2A41-4B4C-B078-772B74B1667B}"/>
                </a:ext>
              </a:extLst>
            </p:cNvPr>
            <p:cNvPicPr>
              <a:picLocks noChangeAspect="1"/>
            </p:cNvPicPr>
            <p:nvPr/>
          </p:nvPicPr>
          <p:blipFill>
            <a:blip r:embed="rId3"/>
            <a:stretch>
              <a:fillRect/>
            </a:stretch>
          </p:blipFill>
          <p:spPr>
            <a:xfrm>
              <a:off x="2242699" y="1972547"/>
              <a:ext cx="7955296" cy="4279400"/>
            </a:xfrm>
            <a:prstGeom prst="rect">
              <a:avLst/>
            </a:prstGeom>
          </p:spPr>
        </p:pic>
      </p:grpSp>
    </p:spTree>
    <p:extLst>
      <p:ext uri="{BB962C8B-B14F-4D97-AF65-F5344CB8AC3E}">
        <p14:creationId xmlns:p14="http://schemas.microsoft.com/office/powerpoint/2010/main" val="359600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Process 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15" name="图片 14">
            <a:extLst>
              <a:ext uri="{FF2B5EF4-FFF2-40B4-BE49-F238E27FC236}">
                <a16:creationId xmlns:a16="http://schemas.microsoft.com/office/drawing/2014/main" id="{B154488C-7F0E-4D8B-86C9-C97826454D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6262" y="2105730"/>
            <a:ext cx="3895684" cy="4697248"/>
          </a:xfrm>
          <a:prstGeom prst="rect">
            <a:avLst/>
          </a:prstGeom>
          <a:noFill/>
          <a:ln>
            <a:noFill/>
          </a:ln>
        </p:spPr>
      </p:pic>
      <p:sp>
        <p:nvSpPr>
          <p:cNvPr id="38" name="文本框 37">
            <a:extLst>
              <a:ext uri="{FF2B5EF4-FFF2-40B4-BE49-F238E27FC236}">
                <a16:creationId xmlns:a16="http://schemas.microsoft.com/office/drawing/2014/main" id="{5354D173-4263-44E0-B1C1-EFCA25BD9B01}"/>
              </a:ext>
            </a:extLst>
          </p:cNvPr>
          <p:cNvSpPr txBox="1"/>
          <p:nvPr/>
        </p:nvSpPr>
        <p:spPr>
          <a:xfrm>
            <a:off x="1775954" y="177106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一、特征相关性计算流程</a:t>
            </a:r>
          </a:p>
        </p:txBody>
      </p:sp>
      <p:grpSp>
        <p:nvGrpSpPr>
          <p:cNvPr id="11" name="组合 10">
            <a:extLst>
              <a:ext uri="{FF2B5EF4-FFF2-40B4-BE49-F238E27FC236}">
                <a16:creationId xmlns:a16="http://schemas.microsoft.com/office/drawing/2014/main" id="{949407F8-FAE1-46B6-A91E-3E4C1347849F}"/>
              </a:ext>
            </a:extLst>
          </p:cNvPr>
          <p:cNvGrpSpPr/>
          <p:nvPr/>
        </p:nvGrpSpPr>
        <p:grpSpPr>
          <a:xfrm>
            <a:off x="1787654" y="2389022"/>
            <a:ext cx="5478090" cy="2618218"/>
            <a:chOff x="1566428" y="2395868"/>
            <a:chExt cx="5898749" cy="2618218"/>
          </a:xfrm>
        </p:grpSpPr>
        <p:grpSp>
          <p:nvGrpSpPr>
            <p:cNvPr id="3" name="组合 2">
              <a:extLst>
                <a:ext uri="{FF2B5EF4-FFF2-40B4-BE49-F238E27FC236}">
                  <a16:creationId xmlns:a16="http://schemas.microsoft.com/office/drawing/2014/main" id="{994F3ADA-971A-40EF-86E0-5BB915C625AB}"/>
                </a:ext>
              </a:extLst>
            </p:cNvPr>
            <p:cNvGrpSpPr/>
            <p:nvPr/>
          </p:nvGrpSpPr>
          <p:grpSpPr>
            <a:xfrm>
              <a:off x="1566428" y="2399930"/>
              <a:ext cx="809872" cy="2614156"/>
              <a:chOff x="1564618" y="2238554"/>
              <a:chExt cx="939641" cy="4510088"/>
            </a:xfrm>
          </p:grpSpPr>
          <p:pic>
            <p:nvPicPr>
              <p:cNvPr id="39" name="Image 1" descr="preencoded.png">
                <a:extLst>
                  <a:ext uri="{FF2B5EF4-FFF2-40B4-BE49-F238E27FC236}">
                    <a16:creationId xmlns:a16="http://schemas.microsoft.com/office/drawing/2014/main" id="{5CB079B7-D291-4856-801E-43318673B8FC}"/>
                  </a:ext>
                </a:extLst>
              </p:cNvPr>
              <p:cNvPicPr>
                <a:picLocks noChangeAspect="1"/>
              </p:cNvPicPr>
              <p:nvPr/>
            </p:nvPicPr>
            <p:blipFill>
              <a:blip r:embed="rId4"/>
              <a:stretch>
                <a:fillRect/>
              </a:stretch>
            </p:blipFill>
            <p:spPr>
              <a:xfrm>
                <a:off x="1564618" y="2238554"/>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0" name="Image 2" descr="preencoded.png">
                <a:extLst>
                  <a:ext uri="{FF2B5EF4-FFF2-40B4-BE49-F238E27FC236}">
                    <a16:creationId xmlns:a16="http://schemas.microsoft.com/office/drawing/2014/main" id="{00172B06-1E83-469A-81D4-E53550F9E472}"/>
                  </a:ext>
                </a:extLst>
              </p:cNvPr>
              <p:cNvPicPr>
                <a:picLocks noChangeAspect="1"/>
              </p:cNvPicPr>
              <p:nvPr/>
            </p:nvPicPr>
            <p:blipFill>
              <a:blip r:embed="rId5"/>
              <a:stretch>
                <a:fillRect/>
              </a:stretch>
            </p:blipFill>
            <p:spPr>
              <a:xfrm>
                <a:off x="1564618" y="3366076"/>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1" name="Image 3" descr="preencoded.png">
                <a:extLst>
                  <a:ext uri="{FF2B5EF4-FFF2-40B4-BE49-F238E27FC236}">
                    <a16:creationId xmlns:a16="http://schemas.microsoft.com/office/drawing/2014/main" id="{E1EB4F0F-54E2-4BA9-9556-0BEF07C8CADC}"/>
                  </a:ext>
                </a:extLst>
              </p:cNvPr>
              <p:cNvPicPr>
                <a:picLocks noChangeAspect="1"/>
              </p:cNvPicPr>
              <p:nvPr/>
            </p:nvPicPr>
            <p:blipFill>
              <a:blip r:embed="rId6"/>
              <a:stretch>
                <a:fillRect/>
              </a:stretch>
            </p:blipFill>
            <p:spPr>
              <a:xfrm>
                <a:off x="1564618" y="4493598"/>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2" name="Image 4" descr="preencoded.png">
                <a:extLst>
                  <a:ext uri="{FF2B5EF4-FFF2-40B4-BE49-F238E27FC236}">
                    <a16:creationId xmlns:a16="http://schemas.microsoft.com/office/drawing/2014/main" id="{2E159E57-BC56-4AA6-B6CE-1F193FAD1123}"/>
                  </a:ext>
                </a:extLst>
              </p:cNvPr>
              <p:cNvPicPr>
                <a:picLocks noChangeAspect="1"/>
              </p:cNvPicPr>
              <p:nvPr/>
            </p:nvPicPr>
            <p:blipFill>
              <a:blip r:embed="rId7"/>
              <a:stretch>
                <a:fillRect/>
              </a:stretch>
            </p:blipFill>
            <p:spPr>
              <a:xfrm>
                <a:off x="1564618" y="5621120"/>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sp>
          <p:nvSpPr>
            <p:cNvPr id="45" name="文本框 44">
              <a:extLst>
                <a:ext uri="{FF2B5EF4-FFF2-40B4-BE49-F238E27FC236}">
                  <a16:creationId xmlns:a16="http://schemas.microsoft.com/office/drawing/2014/main" id="{FF81E384-5012-424F-8C0B-99020BFFA77E}"/>
                </a:ext>
              </a:extLst>
            </p:cNvPr>
            <p:cNvSpPr txBox="1"/>
            <p:nvPr/>
          </p:nvSpPr>
          <p:spPr>
            <a:xfrm>
              <a:off x="2376300" y="2395868"/>
              <a:ext cx="5088877" cy="2618217"/>
            </a:xfrm>
            <a:prstGeom prst="rect">
              <a:avLst/>
            </a:prstGeom>
            <a:noFill/>
          </p:spPr>
          <p:txBody>
            <a:bodyPr wrap="square">
              <a:spAutoFit/>
            </a:bodyPr>
            <a:lstStyle/>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密钥生成与分发</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协调方</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生成密钥对</a:t>
              </a:r>
              <a:r>
                <a:rPr lang="en-US" altLang="zh-CN" sz="1350" dirty="0">
                  <a:solidFill>
                    <a:srgbClr val="272525"/>
                  </a:solidFill>
                  <a:latin typeface="微软雅黑" panose="020B0503020204020204" pitchFamily="34" charset="-122"/>
                  <a:ea typeface="微软雅黑" panose="020B0503020204020204" pitchFamily="34" charset="-122"/>
                </a:rPr>
                <a:t>{pk, </a:t>
              </a:r>
              <a:r>
                <a:rPr lang="en-US" altLang="zh-CN" sz="1350" dirty="0" err="1">
                  <a:solidFill>
                    <a:srgbClr val="272525"/>
                  </a:solidFill>
                  <a:latin typeface="微软雅黑" panose="020B0503020204020204" pitchFamily="34" charset="-122"/>
                  <a:ea typeface="微软雅黑" panose="020B0503020204020204" pitchFamily="34" charset="-122"/>
                </a:rPr>
                <a:t>sk</a:t>
              </a:r>
              <a:r>
                <a:rPr lang="en-US" altLang="zh-CN" sz="1350" dirty="0">
                  <a:solidFill>
                    <a:srgbClr val="272525"/>
                  </a:solidFill>
                  <a:latin typeface="微软雅黑" panose="020B0503020204020204" pitchFamily="34" charset="-122"/>
                  <a:ea typeface="微软雅黑" panose="020B0503020204020204" pitchFamily="34" charset="-122"/>
                </a:rPr>
                <a:t>}</a:t>
              </a:r>
              <a:r>
                <a:rPr lang="zh-CN" altLang="zh-CN" sz="1350" dirty="0">
                  <a:solidFill>
                    <a:srgbClr val="272525"/>
                  </a:solidFill>
                  <a:latin typeface="微软雅黑" panose="020B0503020204020204" pitchFamily="34" charset="-122"/>
                  <a:ea typeface="微软雅黑" panose="020B0503020204020204" pitchFamily="34" charset="-122"/>
                </a:rPr>
                <a:t>，将公钥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分发给</a:t>
              </a:r>
              <a:r>
                <a:rPr lang="en-US" altLang="zh-CN" sz="1350" dirty="0">
                  <a:solidFill>
                    <a:srgbClr val="272525"/>
                  </a:solidFill>
                  <a:latin typeface="微软雅黑" panose="020B0503020204020204" pitchFamily="34" charset="-122"/>
                  <a:ea typeface="微软雅黑" panose="020B0503020204020204" pitchFamily="34" charset="-122"/>
                </a:rPr>
                <a:t>A</a:t>
              </a:r>
              <a:r>
                <a:rPr lang="zh-CN" altLang="zh-CN" sz="1350" dirty="0">
                  <a:solidFill>
                    <a:srgbClr val="272525"/>
                  </a:solidFill>
                  <a:latin typeface="微软雅黑" panose="020B0503020204020204" pitchFamily="34" charset="-122"/>
                  <a:ea typeface="微软雅黑" panose="020B0503020204020204" pitchFamily="34" charset="-122"/>
                </a:rPr>
                <a:t>和</a:t>
              </a:r>
              <a:r>
                <a:rPr lang="en-US" altLang="zh-CN" sz="1350" dirty="0">
                  <a:solidFill>
                    <a:srgbClr val="272525"/>
                  </a:solidFill>
                  <a:latin typeface="微软雅黑" panose="020B0503020204020204" pitchFamily="34" charset="-122"/>
                  <a:ea typeface="微软雅黑" panose="020B0503020204020204" pitchFamily="34" charset="-122"/>
                </a:rPr>
                <a:t>B</a:t>
              </a:r>
              <a:endParaRPr lang="zh-CN" altLang="zh-CN" sz="1350" dirty="0">
                <a:solidFill>
                  <a:srgbClr val="272525"/>
                </a:solidFill>
                <a:latin typeface="微软雅黑" panose="020B0503020204020204" pitchFamily="34" charset="-122"/>
                <a:ea typeface="微软雅黑" panose="020B0503020204020204" pitchFamily="34" charset="-122"/>
              </a:endParaRP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特征秩向量计算</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各方将特征值转换为秩次，形成秩向量</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加密秩传输</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各方使用公钥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对秩向量进行加密，安全分享特征秩信息</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秩差与相关系数计算</a:t>
              </a:r>
            </a:p>
            <a:p>
              <a:pPr>
                <a:lnSpc>
                  <a:spcPts val="2500"/>
                </a:lnSpc>
              </a:pPr>
              <a:r>
                <a:rPr lang="en-US" altLang="zh-CN" sz="1350" dirty="0">
                  <a:solidFill>
                    <a:srgbClr val="272525"/>
                  </a:solidFill>
                  <a:latin typeface="微软雅黑" panose="020B0503020204020204" pitchFamily="34" charset="-122"/>
                  <a:ea typeface="微软雅黑" panose="020B0503020204020204" pitchFamily="34" charset="-122"/>
                </a:rPr>
                <a:t>B</a:t>
              </a:r>
              <a:r>
                <a:rPr lang="zh-CN" altLang="zh-CN" sz="1350" dirty="0">
                  <a:solidFill>
                    <a:srgbClr val="272525"/>
                  </a:solidFill>
                  <a:latin typeface="微软雅黑" panose="020B0503020204020204" pitchFamily="34" charset="-122"/>
                  <a:ea typeface="微软雅黑" panose="020B0503020204020204" pitchFamily="34" charset="-122"/>
                </a:rPr>
                <a:t>方计算加密秩差向量，</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方解密后计算</a:t>
              </a:r>
              <a:r>
                <a:rPr lang="en-US" altLang="zh-CN" sz="1350" dirty="0">
                  <a:solidFill>
                    <a:srgbClr val="272525"/>
                  </a:solidFill>
                  <a:latin typeface="微软雅黑" panose="020B0503020204020204" pitchFamily="34" charset="-122"/>
                  <a:ea typeface="微软雅黑" panose="020B0503020204020204" pitchFamily="34" charset="-122"/>
                </a:rPr>
                <a:t>Spearman</a:t>
              </a:r>
              <a:r>
                <a:rPr lang="zh-CN" altLang="zh-CN" sz="1350" dirty="0">
                  <a:solidFill>
                    <a:srgbClr val="272525"/>
                  </a:solidFill>
                  <a:latin typeface="微软雅黑" panose="020B0503020204020204" pitchFamily="34" charset="-122"/>
                  <a:ea typeface="微软雅黑" panose="020B0503020204020204" pitchFamily="34" charset="-122"/>
                </a:rPr>
                <a:t>相关系数</a:t>
              </a:r>
            </a:p>
          </p:txBody>
        </p:sp>
      </p:grpSp>
      <p:sp>
        <p:nvSpPr>
          <p:cNvPr id="46" name="文本框 45">
            <a:extLst>
              <a:ext uri="{FF2B5EF4-FFF2-40B4-BE49-F238E27FC236}">
                <a16:creationId xmlns:a16="http://schemas.microsoft.com/office/drawing/2014/main" id="{394FA61A-3FD6-48F7-BB64-AC4136304080}"/>
              </a:ext>
            </a:extLst>
          </p:cNvPr>
          <p:cNvSpPr txBox="1"/>
          <p:nvPr/>
        </p:nvSpPr>
        <p:spPr>
          <a:xfrm>
            <a:off x="1775954" y="515683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三、计算平均关联强度</a:t>
            </a:r>
          </a:p>
        </p:txBody>
      </p:sp>
      <p:sp>
        <p:nvSpPr>
          <p:cNvPr id="47" name="文本框 46">
            <a:extLst>
              <a:ext uri="{FF2B5EF4-FFF2-40B4-BE49-F238E27FC236}">
                <a16:creationId xmlns:a16="http://schemas.microsoft.com/office/drawing/2014/main" id="{8CA6D7DF-A970-409F-A5CC-5E28809928F5}"/>
              </a:ext>
            </a:extLst>
          </p:cNvPr>
          <p:cNvSpPr txBox="1"/>
          <p:nvPr/>
        </p:nvSpPr>
        <p:spPr>
          <a:xfrm>
            <a:off x="7376262" y="1771065"/>
            <a:ext cx="31762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二、构建跨方相关性矩阵</a:t>
            </a:r>
          </a:p>
        </p:txBody>
      </p:sp>
      <p:graphicFrame>
        <p:nvGraphicFramePr>
          <p:cNvPr id="52" name="对象 51">
            <a:extLst>
              <a:ext uri="{FF2B5EF4-FFF2-40B4-BE49-F238E27FC236}">
                <a16:creationId xmlns:a16="http://schemas.microsoft.com/office/drawing/2014/main" id="{14A4F5EB-D4B8-474D-83B9-F1BD972127E0}"/>
              </a:ext>
            </a:extLst>
          </p:cNvPr>
          <p:cNvGraphicFramePr>
            <a:graphicFrameLocks noChangeAspect="1"/>
          </p:cNvGraphicFramePr>
          <p:nvPr>
            <p:extLst>
              <p:ext uri="{D42A27DB-BD31-4B8C-83A1-F6EECF244321}">
                <p14:modId xmlns:p14="http://schemas.microsoft.com/office/powerpoint/2010/main" val="3267051140"/>
              </p:ext>
            </p:extLst>
          </p:nvPr>
        </p:nvGraphicFramePr>
        <p:xfrm>
          <a:off x="1775954" y="5574187"/>
          <a:ext cx="2894959" cy="724294"/>
        </p:xfrm>
        <a:graphic>
          <a:graphicData uri="http://schemas.openxmlformats.org/presentationml/2006/ole">
            <mc:AlternateContent xmlns:mc="http://schemas.openxmlformats.org/markup-compatibility/2006">
              <mc:Choice xmlns:v="urn:schemas-microsoft-com:vml" Requires="v">
                <p:oleObj spid="_x0000_s6204" name="Equation" r:id="rId8" imgW="2074886" imgH="518432" progId="Equation.DSMT4">
                  <p:embed/>
                </p:oleObj>
              </mc:Choice>
              <mc:Fallback>
                <p:oleObj name="Equation" r:id="rId8" imgW="2074886" imgH="518432" progId="Equation.DSMT4">
                  <p:embed/>
                  <p:pic>
                    <p:nvPicPr>
                      <p:cNvPr id="0" name=""/>
                      <p:cNvPicPr/>
                      <p:nvPr/>
                    </p:nvPicPr>
                    <p:blipFill>
                      <a:blip r:embed="rId9"/>
                      <a:stretch>
                        <a:fillRect/>
                      </a:stretch>
                    </p:blipFill>
                    <p:spPr>
                      <a:xfrm>
                        <a:off x="1775954" y="5574187"/>
                        <a:ext cx="2894959" cy="724294"/>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AE93D8B4-0BAC-45CA-B8FC-F8F3A80CE5AE}"/>
              </a:ext>
            </a:extLst>
          </p:cNvPr>
          <p:cNvGraphicFramePr>
            <a:graphicFrameLocks noChangeAspect="1"/>
          </p:cNvGraphicFramePr>
          <p:nvPr>
            <p:extLst>
              <p:ext uri="{D42A27DB-BD31-4B8C-83A1-F6EECF244321}">
                <p14:modId xmlns:p14="http://schemas.microsoft.com/office/powerpoint/2010/main" val="592992434"/>
              </p:ext>
            </p:extLst>
          </p:nvPr>
        </p:nvGraphicFramePr>
        <p:xfrm>
          <a:off x="1775954" y="6346501"/>
          <a:ext cx="2232513" cy="511499"/>
        </p:xfrm>
        <a:graphic>
          <a:graphicData uri="http://schemas.openxmlformats.org/presentationml/2006/ole">
            <mc:AlternateContent xmlns:mc="http://schemas.openxmlformats.org/markup-compatibility/2006">
              <mc:Choice xmlns:v="urn:schemas-microsoft-com:vml" Requires="v">
                <p:oleObj spid="_x0000_s620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1775954" y="6346501"/>
                        <a:ext cx="2232513" cy="511499"/>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3B87000A-1D08-4733-81B6-8E39C185B0B0}"/>
              </a:ext>
            </a:extLst>
          </p:cNvPr>
          <p:cNvSpPr txBox="1"/>
          <p:nvPr/>
        </p:nvSpPr>
        <p:spPr>
          <a:xfrm>
            <a:off x="4962458" y="5751668"/>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58" name="文本框 57">
            <a:extLst>
              <a:ext uri="{FF2B5EF4-FFF2-40B4-BE49-F238E27FC236}">
                <a16:creationId xmlns:a16="http://schemas.microsoft.com/office/drawing/2014/main" id="{1867A5ED-2E2A-4C45-8D89-992A832C3AE2}"/>
              </a:ext>
            </a:extLst>
          </p:cNvPr>
          <p:cNvSpPr txBox="1"/>
          <p:nvPr/>
        </p:nvSpPr>
        <p:spPr>
          <a:xfrm>
            <a:off x="4962457" y="6423622"/>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F476E63D-28D2-434B-9B63-14B9D86492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34A382D-E765-4ED6-8051-B92377DC9F79}"/>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F8499380-89AA-4B2F-AF9B-74E44C7F8D1B}"/>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6947418-F126-4E4C-B304-1F939372852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1EE5AE2-9322-4E04-8765-4676D914C92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3E8E1F-5567-486F-BE50-027E4AA594CC}"/>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37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Process 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pic>
        <p:nvPicPr>
          <p:cNvPr id="5" name="图片 4">
            <a:extLst>
              <a:ext uri="{FF2B5EF4-FFF2-40B4-BE49-F238E27FC236}">
                <a16:creationId xmlns:a16="http://schemas.microsoft.com/office/drawing/2014/main" id="{13751F9C-5DC0-4633-B443-FF3647D4CDF0}"/>
              </a:ext>
            </a:extLst>
          </p:cNvPr>
          <p:cNvPicPr>
            <a:picLocks noChangeAspect="1"/>
          </p:cNvPicPr>
          <p:nvPr/>
        </p:nvPicPr>
        <p:blipFill>
          <a:blip r:embed="rId3"/>
          <a:stretch>
            <a:fillRect/>
          </a:stretch>
        </p:blipFill>
        <p:spPr>
          <a:xfrm>
            <a:off x="2065867" y="2342515"/>
            <a:ext cx="4536000" cy="4316400"/>
          </a:xfrm>
          <a:prstGeom prst="rect">
            <a:avLst/>
          </a:prstGeom>
        </p:spPr>
      </p:pic>
      <p:pic>
        <p:nvPicPr>
          <p:cNvPr id="6" name="图片 5">
            <a:extLst>
              <a:ext uri="{FF2B5EF4-FFF2-40B4-BE49-F238E27FC236}">
                <a16:creationId xmlns:a16="http://schemas.microsoft.com/office/drawing/2014/main" id="{7E4A1FF1-D473-490A-AE92-F7D6825716E9}"/>
              </a:ext>
            </a:extLst>
          </p:cNvPr>
          <p:cNvPicPr>
            <a:picLocks noChangeAspect="1"/>
          </p:cNvPicPr>
          <p:nvPr/>
        </p:nvPicPr>
        <p:blipFill>
          <a:blip r:embed="rId4"/>
          <a:stretch>
            <a:fillRect/>
          </a:stretch>
        </p:blipFill>
        <p:spPr>
          <a:xfrm>
            <a:off x="6941185" y="2341263"/>
            <a:ext cx="4536000" cy="4317652"/>
          </a:xfrm>
          <a:prstGeom prst="rect">
            <a:avLst/>
          </a:prstGeom>
        </p:spPr>
      </p:pic>
    </p:spTree>
    <p:extLst>
      <p:ext uri="{BB962C8B-B14F-4D97-AF65-F5344CB8AC3E}">
        <p14:creationId xmlns:p14="http://schemas.microsoft.com/office/powerpoint/2010/main" val="150444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Process III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pic>
        <p:nvPicPr>
          <p:cNvPr id="17" name="图片 16"/>
          <p:cNvPicPr/>
          <p:nvPr/>
        </p:nvPicPr>
        <p:blipFill>
          <a:blip r:embed="rId3"/>
          <a:stretch>
            <a:fillRect/>
          </a:stretch>
        </p:blipFill>
        <p:spPr>
          <a:xfrm>
            <a:off x="3403917" y="4759325"/>
            <a:ext cx="61277" cy="152717"/>
          </a:xfrm>
          <a:prstGeom prst="rect">
            <a:avLst/>
          </a:prstGeom>
        </p:spPr>
      </p:pic>
      <p:pic>
        <p:nvPicPr>
          <p:cNvPr id="18" name="图片 17"/>
          <p:cNvPicPr/>
          <p:nvPr/>
        </p:nvPicPr>
        <p:blipFill>
          <a:blip r:embed="rId4"/>
          <a:stretch>
            <a:fillRect/>
          </a:stretch>
        </p:blipFill>
        <p:spPr>
          <a:xfrm>
            <a:off x="3411538" y="5265420"/>
            <a:ext cx="61277" cy="152717"/>
          </a:xfrm>
          <a:prstGeom prst="rect">
            <a:avLst/>
          </a:prstGeom>
        </p:spPr>
      </p:pic>
      <p:sp>
        <p:nvSpPr>
          <p:cNvPr id="3" name="幻云PPT-演示军团4"/>
          <p:cNvSpPr/>
          <p:nvPr>
            <p:custDataLst>
              <p:tags r:id="rId1"/>
            </p:custDataLst>
          </p:nvPr>
        </p:nvSpPr>
        <p:spPr>
          <a:xfrm>
            <a:off x="2042795" y="1924684"/>
            <a:ext cx="9931110" cy="44858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866" y="1867091"/>
            <a:ext cx="9586595" cy="1501373"/>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dirty="0" err="1"/>
              <a:t>FedPSG</a:t>
            </a:r>
            <a:r>
              <a:rPr lang="en-US" altLang="zh-CN" sz="1600" dirty="0"/>
              <a:t>-PUM</a:t>
            </a:r>
            <a:r>
              <a:rPr lang="zh-CN" altLang="en-US" sz="1600" dirty="0"/>
              <a:t>框架采用</a:t>
            </a:r>
            <a:r>
              <a:rPr lang="en-US" altLang="zh-CN" sz="1600" b="1" dirty="0"/>
              <a:t>"</a:t>
            </a:r>
            <a:r>
              <a:rPr lang="zh-CN" altLang="en-US" sz="1600" b="1" dirty="0"/>
              <a:t>分而治之</a:t>
            </a:r>
            <a:r>
              <a:rPr lang="en-US" altLang="zh-CN" sz="1600" b="1" dirty="0"/>
              <a:t>"</a:t>
            </a:r>
            <a:r>
              <a:rPr lang="zh-CN" altLang="en-US" sz="1600" b="1" dirty="0"/>
              <a:t>策略</a:t>
            </a:r>
            <a:r>
              <a:rPr lang="zh-CN" altLang="en-US" sz="1600" dirty="0"/>
              <a:t>，将</a:t>
            </a:r>
            <a:r>
              <a:rPr lang="en-US" altLang="zh-CN" sz="1600" dirty="0"/>
              <a:t>B</a:t>
            </a:r>
            <a:r>
              <a:rPr lang="zh-CN" altLang="en-US" sz="1600" dirty="0"/>
              <a:t>方特征按相关性阈值</a:t>
            </a:r>
            <a:r>
              <a:rPr lang="en-US" altLang="zh-CN" sz="1600" dirty="0"/>
              <a:t>τ</a:t>
            </a:r>
            <a:r>
              <a:rPr lang="zh-CN" altLang="en-US" sz="1600" dirty="0"/>
              <a:t>分为</a:t>
            </a:r>
            <a:r>
              <a:rPr lang="zh-CN" altLang="en-US" sz="1600" b="1" dirty="0"/>
              <a:t>高低</a:t>
            </a:r>
            <a:r>
              <a:rPr lang="zh-CN" altLang="en-US" sz="1600" dirty="0"/>
              <a:t>两组，高相关特征通过</a:t>
            </a:r>
            <a:r>
              <a:rPr lang="en-US" altLang="zh-CN" sz="1600" dirty="0"/>
              <a:t>VFPU-M</a:t>
            </a:r>
            <a:r>
              <a:rPr lang="zh-CN" altLang="en-US" sz="1600" dirty="0"/>
              <a:t>预测，低相关特征利用多种生成模型</a:t>
            </a:r>
            <a:r>
              <a:rPr lang="en-US" altLang="zh-CN" sz="1600" dirty="0"/>
              <a:t>(</a:t>
            </a:r>
            <a:r>
              <a:rPr lang="zh-CN" altLang="en-US" sz="1600" dirty="0"/>
              <a:t>如</a:t>
            </a:r>
            <a:r>
              <a:rPr lang="en-US" altLang="zh-CN" sz="1600" dirty="0"/>
              <a:t>CTGAN</a:t>
            </a:r>
            <a:r>
              <a:rPr lang="zh-CN" altLang="en-US" sz="1600" dirty="0"/>
              <a:t>、</a:t>
            </a:r>
            <a:r>
              <a:rPr lang="en-US" altLang="zh-CN" sz="1600" dirty="0" err="1"/>
              <a:t>TabDDPM</a:t>
            </a:r>
            <a:r>
              <a:rPr lang="zh-CN" altLang="en-US" sz="1600" dirty="0"/>
              <a:t>、</a:t>
            </a:r>
            <a:r>
              <a:rPr lang="en-US" altLang="zh-CN" sz="1600" dirty="0"/>
              <a:t>VF-GAIN</a:t>
            </a:r>
            <a:r>
              <a:rPr lang="zh-CN" altLang="en-US" sz="1600" dirty="0"/>
              <a:t>等</a:t>
            </a:r>
            <a:r>
              <a:rPr lang="en-US" altLang="zh-CN" sz="1600" dirty="0"/>
              <a:t>)</a:t>
            </a:r>
            <a:r>
              <a:rPr lang="zh-CN" altLang="en-US" sz="1600" dirty="0"/>
              <a:t>在</a:t>
            </a:r>
            <a:r>
              <a:rPr lang="en-US" altLang="zh-CN" sz="1600" b="1" dirty="0"/>
              <a:t>B</a:t>
            </a:r>
            <a:r>
              <a:rPr lang="zh-CN" altLang="en-US" sz="1600" b="1" dirty="0"/>
              <a:t>方本地合成</a:t>
            </a:r>
            <a:r>
              <a:rPr lang="zh-CN" altLang="en-US" sz="1600" dirty="0"/>
              <a:t>，</a:t>
            </a:r>
            <a:r>
              <a:rPr lang="zh-CN" altLang="en-US" sz="1600" b="1" dirty="0"/>
              <a:t>两部分结果合并为完整预测矩阵，形成高效互补的联邦样本生成方法。</a:t>
            </a:r>
          </a:p>
        </p:txBody>
      </p:sp>
      <p:pic>
        <p:nvPicPr>
          <p:cNvPr id="19" name="图片 18">
            <a:extLst>
              <a:ext uri="{FF2B5EF4-FFF2-40B4-BE49-F238E27FC236}">
                <a16:creationId xmlns:a16="http://schemas.microsoft.com/office/drawing/2014/main" id="{8A61A019-EDA7-4948-9CE1-BA5ECC534F29}"/>
              </a:ext>
            </a:extLst>
          </p:cNvPr>
          <p:cNvPicPr>
            <a:picLocks noChangeAspect="1"/>
          </p:cNvPicPr>
          <p:nvPr/>
        </p:nvPicPr>
        <p:blipFill>
          <a:blip r:embed="rId5"/>
          <a:stretch>
            <a:fillRect/>
          </a:stretch>
        </p:blipFill>
        <p:spPr>
          <a:xfrm>
            <a:off x="2994019" y="3489537"/>
            <a:ext cx="7437765" cy="2798307"/>
          </a:xfrm>
          <a:prstGeom prst="rect">
            <a:avLst/>
          </a:prstGeom>
        </p:spPr>
      </p:pic>
      <p:sp>
        <p:nvSpPr>
          <p:cNvPr id="27" name="矩形 26">
            <a:extLst>
              <a:ext uri="{FF2B5EF4-FFF2-40B4-BE49-F238E27FC236}">
                <a16:creationId xmlns:a16="http://schemas.microsoft.com/office/drawing/2014/main" id="{C290E068-8D10-4CCC-A426-18849792A213}"/>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A766A7-C57D-4D00-901B-9CABB33875BE}"/>
              </a:ext>
            </a:extLst>
          </p:cNvPr>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7D96F31F-7A37-4EA6-9EE8-01BBA4F6F93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3065A65E-6343-4BF9-B5C5-9BB7A0493CD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59E039F-08AB-47EA-B12B-140FA10FD6B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051954D-4A92-465A-B07A-BFC10D0A8E12}"/>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en-US" altLang="zh-CN" dirty="0" err="1"/>
              <a:t>FedPSG</a:t>
            </a:r>
            <a:r>
              <a:rPr lang="en-US" altLang="zh-CN" dirty="0"/>
              <a:t>-PUM </a:t>
            </a:r>
            <a:r>
              <a:rPr lang="zh-CN" altLang="en-US" dirty="0"/>
              <a:t>不同的设置</a:t>
            </a:r>
          </a:p>
        </p:txBody>
      </p:sp>
      <p:sp>
        <p:nvSpPr>
          <p:cNvPr id="9" name="下箭头 8"/>
          <p:cNvSpPr/>
          <p:nvPr/>
        </p:nvSpPr>
        <p:spPr>
          <a:xfrm>
            <a:off x="4416461"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dirty="0"/>
              <a:t>基线对比实验</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416461" y="4633484"/>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347629" y="5339080"/>
            <a:ext cx="4472305" cy="337185"/>
          </a:xfrm>
          <a:prstGeom prst="rect">
            <a:avLst/>
          </a:prstGeom>
        </p:spPr>
        <p:txBody>
          <a:bodyPr wrap="square">
            <a:spAutoFit/>
          </a:bodyPr>
          <a:lstStyle/>
          <a:p>
            <a:pPr algn="ctr"/>
            <a:r>
              <a:rPr lang="zh-CN" altLang="en-US" sz="1600" dirty="0"/>
              <a:t>样本生成效果对比</a:t>
            </a:r>
          </a:p>
        </p:txBody>
      </p:sp>
      <p:sp>
        <p:nvSpPr>
          <p:cNvPr id="27" name="文本框 26"/>
          <p:cNvSpPr txBox="1"/>
          <p:nvPr/>
        </p:nvSpPr>
        <p:spPr>
          <a:xfrm>
            <a:off x="7073900" y="2553172"/>
            <a:ext cx="4594860" cy="3528274"/>
          </a:xfrm>
          <a:prstGeom prst="rect">
            <a:avLst/>
          </a:prstGeom>
          <a:noFill/>
        </p:spPr>
        <p:txBody>
          <a:bodyPr wrap="square" rtlCol="0">
            <a:spAutoFit/>
          </a:bodyPr>
          <a:lstStyle/>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：能够处理混合类型数据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连续和离散特征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：结合分类器网络的表格生成模型</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：优化类别不平衡问题处理能力</a:t>
            </a: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TVAE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：通过潜在空间映射生成表格数据，同时处理数值型和类别型特征</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：迭代去噪过程生成高质量混合类型数据</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p:txBody>
      </p:sp>
      <p:sp>
        <p:nvSpPr>
          <p:cNvPr id="29" name="矩形 28">
            <a:extLst>
              <a:ext uri="{FF2B5EF4-FFF2-40B4-BE49-F238E27FC236}">
                <a16:creationId xmlns:a16="http://schemas.microsoft.com/office/drawing/2014/main" id="{D32E6965-FA3D-4BCD-8E71-1386DFCE12AB}"/>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C0C2C4B3-11E4-4F8F-9F05-C59254EF82B4}"/>
              </a:ext>
            </a:extLst>
          </p:cNvPr>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2" name="矩形 31">
            <a:extLst>
              <a:ext uri="{FF2B5EF4-FFF2-40B4-BE49-F238E27FC236}">
                <a16:creationId xmlns:a16="http://schemas.microsoft.com/office/drawing/2014/main" id="{7D6DA09A-E15A-4C74-8445-2CD937D791C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1A582AAC-E9DE-4EB4-B6FC-9D86273AAFA5}"/>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F0CC111-2579-49BA-BFC2-AA8270CD609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4E1379CA-55C9-47F3-92CF-464134B5AF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3854303356"/>
              </p:ext>
            </p:extLst>
          </p:nvPr>
        </p:nvGraphicFramePr>
        <p:xfrm>
          <a:off x="5157445" y="42129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2854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41496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
        <p:nvSpPr>
          <p:cNvPr id="27" name="文本框 26">
            <a:extLst>
              <a:ext uri="{FF2B5EF4-FFF2-40B4-BE49-F238E27FC236}">
                <a16:creationId xmlns:a16="http://schemas.microsoft.com/office/drawing/2014/main" id="{A485EEBD-3BE3-4B46-B44C-8C00BECDF0FE}"/>
              </a:ext>
            </a:extLst>
          </p:cNvPr>
          <p:cNvSpPr txBox="1"/>
          <p:nvPr/>
        </p:nvSpPr>
        <p:spPr>
          <a:xfrm>
            <a:off x="1963548"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方法在不同缺失率下和不同相关性阈值（𝜏）下的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8" name="文本框 27">
            <a:extLst>
              <a:ext uri="{FF2B5EF4-FFF2-40B4-BE49-F238E27FC236}">
                <a16:creationId xmlns:a16="http://schemas.microsoft.com/office/drawing/2014/main" id="{897E9E0A-DF91-44D0-9D7D-9DB410A2B95B}"/>
              </a:ext>
            </a:extLst>
          </p:cNvPr>
          <p:cNvSpPr txBox="1"/>
          <p:nvPr/>
        </p:nvSpPr>
        <p:spPr>
          <a:xfrm>
            <a:off x="8689057"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4-4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方法在不同缺失率下和不同置信度阈值（𝛼）下的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9" name="文本框 28">
            <a:extLst>
              <a:ext uri="{FF2B5EF4-FFF2-40B4-BE49-F238E27FC236}">
                <a16:creationId xmlns:a16="http://schemas.microsoft.com/office/drawing/2014/main" id="{C278AD09-690B-48E0-9A2B-9D88C7D4FF57}"/>
              </a:ext>
            </a:extLst>
          </p:cNvPr>
          <p:cNvSpPr txBox="1"/>
          <p:nvPr/>
        </p:nvSpPr>
        <p:spPr>
          <a:xfrm>
            <a:off x="5054133" y="4008128"/>
            <a:ext cx="3553875" cy="200055"/>
          </a:xfrm>
          <a:prstGeom prst="rect">
            <a:avLst/>
          </a:prstGeom>
          <a:noFill/>
        </p:spPr>
        <p:txBody>
          <a:bodyPr wrap="square">
            <a:spAutoFit/>
          </a:bodyPr>
          <a:lstStyle/>
          <a:p>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4-1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 </a:t>
            </a:r>
            <a:r>
              <a:rPr lang="en-US" altLang="zh-CN" sz="7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使用不同基学习器得到的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显著优于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性能更稳定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6"/>
          <a:stretch>
            <a:fillRect/>
          </a:stretch>
        </p:blipFill>
        <p:spPr>
          <a:xfrm>
            <a:off x="2215841" y="3963576"/>
            <a:ext cx="9224010" cy="2164268"/>
          </a:xfrm>
          <a:prstGeom prst="rect">
            <a:avLst/>
          </a:prstGeom>
        </p:spPr>
      </p:pic>
      <p:sp>
        <p:nvSpPr>
          <p:cNvPr id="19" name="文本框 18">
            <a:extLst>
              <a:ext uri="{FF2B5EF4-FFF2-40B4-BE49-F238E27FC236}">
                <a16:creationId xmlns:a16="http://schemas.microsoft.com/office/drawing/2014/main" id="{2F3889E9-188C-4E17-BF42-2BAE343F928E}"/>
              </a:ext>
            </a:extLst>
          </p:cNvPr>
          <p:cNvSpPr txBox="1"/>
          <p:nvPr/>
        </p:nvSpPr>
        <p:spPr>
          <a:xfrm>
            <a:off x="2644140"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7" name="文本框 26">
            <a:extLst>
              <a:ext uri="{FF2B5EF4-FFF2-40B4-BE49-F238E27FC236}">
                <a16:creationId xmlns:a16="http://schemas.microsoft.com/office/drawing/2014/main" id="{DDE9522E-69F7-405C-B321-3A478460E8C3}"/>
              </a:ext>
            </a:extLst>
          </p:cNvPr>
          <p:cNvSpPr txBox="1"/>
          <p:nvPr/>
        </p:nvSpPr>
        <p:spPr>
          <a:xfrm>
            <a:off x="7171055"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Letter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News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8" name="矩形 27">
            <a:extLst>
              <a:ext uri="{FF2B5EF4-FFF2-40B4-BE49-F238E27FC236}">
                <a16:creationId xmlns:a16="http://schemas.microsoft.com/office/drawing/2014/main" id="{7F5875AE-5361-4823-85D3-E4323005970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BBDC6C1E-3CAA-4816-BAED-7951F534FC07}"/>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1" name="矩形 30">
            <a:extLst>
              <a:ext uri="{FF2B5EF4-FFF2-40B4-BE49-F238E27FC236}">
                <a16:creationId xmlns:a16="http://schemas.microsoft.com/office/drawing/2014/main" id="{CD823247-8F6C-4709-A807-D71F0DC9B8C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A2AB129-DEAE-4FFE-9BBA-70FAE92368B6}"/>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CF97E28-2172-481E-8FE7-9316A92EA82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DC8E5F5-3A6A-456E-972E-56735BC5C3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5727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6"/>
          <a:srcRect/>
          <a:stretch/>
        </p:blipFill>
        <p:spPr>
          <a:xfrm>
            <a:off x="6750050" y="2533649"/>
            <a:ext cx="4784107" cy="3599815"/>
          </a:xfrm>
          <a:prstGeom prst="rect">
            <a:avLst/>
          </a:prstGeom>
        </p:spPr>
      </p:pic>
      <p:sp>
        <p:nvSpPr>
          <p:cNvPr id="19" name="文本框 18">
            <a:extLst>
              <a:ext uri="{FF2B5EF4-FFF2-40B4-BE49-F238E27FC236}">
                <a16:creationId xmlns:a16="http://schemas.microsoft.com/office/drawing/2014/main" id="{A7C34885-0B1E-4288-BD3B-28CA6C5AADD9}"/>
              </a:ext>
            </a:extLst>
          </p:cNvPr>
          <p:cNvSpPr txBox="1"/>
          <p:nvPr/>
        </p:nvSpPr>
        <p:spPr>
          <a:xfrm>
            <a:off x="8348415" y="6302767"/>
            <a:ext cx="2169090" cy="215444"/>
          </a:xfrm>
          <a:prstGeom prst="rect">
            <a:avLst/>
          </a:prstGeom>
          <a:noFill/>
        </p:spPr>
        <p:txBody>
          <a:bodyPr wrap="square">
            <a:spAutoFit/>
          </a:bodyPr>
          <a:lstStyle/>
          <a:p>
            <a:r>
              <a:rPr lang="zh-CN" altLang="en-US" sz="800" dirty="0">
                <a:solidFill>
                  <a:schemeClr val="bg1"/>
                </a:solidFill>
                <a:latin typeface="微软雅黑" panose="020B0503020204020204" pitchFamily="34" charset="-122"/>
                <a:ea typeface="微软雅黑" panose="020B0503020204020204" pitchFamily="34" charset="-122"/>
                <a:cs typeface="+mn-lt"/>
              </a:rPr>
              <a:t>图 </a:t>
            </a:r>
            <a:r>
              <a:rPr lang="en-US" altLang="zh-CN" sz="800" dirty="0">
                <a:solidFill>
                  <a:schemeClr val="bg1"/>
                </a:solidFill>
                <a:latin typeface="微软雅黑" panose="020B0503020204020204" pitchFamily="34" charset="-122"/>
                <a:ea typeface="微软雅黑" panose="020B0503020204020204" pitchFamily="34" charset="-122"/>
                <a:cs typeface="+mn-lt"/>
              </a:rPr>
              <a:t>4-5 </a:t>
            </a:r>
            <a:r>
              <a:rPr lang="zh-CN" altLang="en-US" sz="800" dirty="0">
                <a:solidFill>
                  <a:schemeClr val="bg1"/>
                </a:solidFill>
                <a:latin typeface="微软雅黑" panose="020B0503020204020204" pitchFamily="34" charset="-122"/>
                <a:ea typeface="微软雅黑" panose="020B0503020204020204" pitchFamily="34" charset="-122"/>
                <a:cs typeface="+mn-lt"/>
              </a:rPr>
              <a:t>样本生成效果对比（</a:t>
            </a:r>
            <a:r>
              <a:rPr lang="en-US" altLang="zh-CN" sz="800" dirty="0">
                <a:solidFill>
                  <a:schemeClr val="bg1"/>
                </a:solidFill>
                <a:latin typeface="微软雅黑" panose="020B0503020204020204" pitchFamily="34" charset="-122"/>
                <a:ea typeface="微软雅黑" panose="020B0503020204020204" pitchFamily="34" charset="-122"/>
                <a:cs typeface="+mn-lt"/>
              </a:rPr>
              <a:t>Bank </a:t>
            </a:r>
            <a:r>
              <a:rPr lang="zh-CN" altLang="en-US" sz="800" dirty="0">
                <a:solidFill>
                  <a:schemeClr val="bg1"/>
                </a:solidFill>
                <a:latin typeface="微软雅黑" panose="020B0503020204020204" pitchFamily="34" charset="-122"/>
                <a:ea typeface="微软雅黑" panose="020B0503020204020204" pitchFamily="34" charset="-122"/>
                <a:cs typeface="+mn-lt"/>
              </a:rPr>
              <a:t>数据集）</a:t>
            </a:r>
          </a:p>
        </p:txBody>
      </p:sp>
      <p:sp>
        <p:nvSpPr>
          <p:cNvPr id="27" name="矩形 26">
            <a:extLst>
              <a:ext uri="{FF2B5EF4-FFF2-40B4-BE49-F238E27FC236}">
                <a16:creationId xmlns:a16="http://schemas.microsoft.com/office/drawing/2014/main" id="{B2539516-C1CF-4F4E-8FEB-0B23135D77B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96925FB-8E35-43CC-A084-7FC994CB5313}"/>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7DDB9B-C7F8-415E-B3CA-2CBE8DDE0CF1}"/>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D7E189-20E7-497B-A112-E2C125238678}"/>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F04323C-E57F-4250-91CE-A3E46D938EFB}"/>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97E46BA-5AB5-4F79-8629-B9447DA34C9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3"/>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4">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27" name="矩形 26">
            <a:extLst>
              <a:ext uri="{FF2B5EF4-FFF2-40B4-BE49-F238E27FC236}">
                <a16:creationId xmlns:a16="http://schemas.microsoft.com/office/drawing/2014/main" id="{821E602C-A21E-4D4E-8F4F-E85103CEFD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A38B27A-7EC7-4228-8916-20854B3E6708}"/>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085A4F24-1EC1-4F1F-A774-50A476DA4C30}"/>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FD1D4ADD-E033-4ED2-932C-5DA03CAA9F4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48AB8B1-AB7E-4C98-AF37-0C9D528F07E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F8426E7A-45BB-45A2-87B5-4B203D98525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4"/>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
        <p:nvSpPr>
          <p:cNvPr id="16" name="矩形 15">
            <a:extLst>
              <a:ext uri="{FF2B5EF4-FFF2-40B4-BE49-F238E27FC236}">
                <a16:creationId xmlns:a16="http://schemas.microsoft.com/office/drawing/2014/main" id="{A67A428F-80FF-4B43-B551-3FBFB849B2C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DF1665E7-39AF-4145-8C24-E83D3C1F727A}"/>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8" name="矩形 17">
            <a:extLst>
              <a:ext uri="{FF2B5EF4-FFF2-40B4-BE49-F238E27FC236}">
                <a16:creationId xmlns:a16="http://schemas.microsoft.com/office/drawing/2014/main" id="{2FE45622-F957-45C0-9C3E-2472CADEF322}"/>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070F47E-041C-47FB-BAA7-211CFB7467C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9233CA3C-D41C-4B3D-8453-17B545E6B81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BDF17F8-7AED-4906-8EE5-1701FF5EBE2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lstStyle/>
          <a:p>
            <a:pPr>
              <a:lnSpc>
                <a:spcPct val="170000"/>
              </a:lnSpc>
            </a:pPr>
            <a:r>
              <a:rPr lang="en-US" altLang="zh-CN" sz="1600" dirty="0">
                <a:latin typeface="Times Newer Roman" panose="00000500000000000000" charset="0"/>
                <a:cs typeface="Times Newer Roman" panose="00000500000000000000" charset="0"/>
              </a:rPr>
              <a:t>[1]  </a:t>
            </a:r>
            <a:r>
              <a:rPr lang="zh-CN" altLang="en-US" sz="1600" dirty="0">
                <a:latin typeface="Times Newer Roman" panose="00000500000000000000" charset="0"/>
                <a:cs typeface="Times Newer Roman" panose="00000500000000000000" charset="0"/>
              </a:rPr>
              <a:t>第</a:t>
            </a:r>
            <a:r>
              <a:rPr lang="en-US" altLang="zh-CN" sz="1600" dirty="0">
                <a:latin typeface="Times Newer Roman" panose="00000500000000000000" charset="0"/>
                <a:cs typeface="Times Newer Roman" panose="00000500000000000000" charset="0"/>
              </a:rPr>
              <a:t> 2 </a:t>
            </a:r>
            <a:r>
              <a:rPr lang="zh-CN" altLang="en-US" sz="1600" dirty="0">
                <a:latin typeface="Times Newer Roman" panose="00000500000000000000" charset="0"/>
                <a:cs typeface="Times Newer Roman" panose="00000500000000000000" charset="0"/>
              </a:rPr>
              <a:t>作者（导师第</a:t>
            </a:r>
            <a:r>
              <a:rPr lang="en-US" altLang="zh-CN" sz="1600" dirty="0">
                <a:latin typeface="Times Newer Roman" panose="00000500000000000000" charset="0"/>
                <a:cs typeface="Times Newer Roman" panose="00000500000000000000" charset="0"/>
              </a:rPr>
              <a:t> 1 </a:t>
            </a:r>
            <a:r>
              <a:rPr lang="zh-CN" altLang="en-US" sz="1600" dirty="0">
                <a:latin typeface="Times Newer Roman" panose="00000500000000000000" charset="0"/>
                <a:cs typeface="Times Newer Roman" panose="00000500000000000000" charset="0"/>
              </a:rPr>
              <a:t>作者）</a:t>
            </a:r>
            <a:r>
              <a:rPr lang="en-US" altLang="zh-CN" sz="1600" dirty="0">
                <a:latin typeface="Times Newer Roman" panose="00000500000000000000" charset="0"/>
                <a:cs typeface="Times Newer Roman" panose="00000500000000000000" charset="0"/>
              </a:rPr>
              <a:t>. IEEE Transactions on Big Data, 2023. (SCI </a:t>
            </a:r>
            <a:r>
              <a:rPr lang="zh-CN" altLang="en-US" sz="1600" dirty="0">
                <a:latin typeface="Times Newer Roman" panose="00000500000000000000" charset="0"/>
                <a:cs typeface="Times Newer Roman" panose="00000500000000000000" charset="0"/>
              </a:rPr>
              <a:t>二区期刊，已录用</a:t>
            </a:r>
            <a:r>
              <a:rPr lang="en-US" altLang="zh-CN" sz="16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4"/>
          <a:stretch>
            <a:fillRect/>
          </a:stretch>
        </p:blipFill>
        <p:spPr>
          <a:xfrm>
            <a:off x="7919085" y="2943860"/>
            <a:ext cx="3302635" cy="3302635"/>
          </a:xfrm>
          <a:prstGeom prst="rect">
            <a:avLst/>
          </a:prstGeom>
        </p:spPr>
      </p:pic>
      <p:sp>
        <p:nvSpPr>
          <p:cNvPr id="18" name="矩形 17">
            <a:extLst>
              <a:ext uri="{FF2B5EF4-FFF2-40B4-BE49-F238E27FC236}">
                <a16:creationId xmlns:a16="http://schemas.microsoft.com/office/drawing/2014/main" id="{E7329D8B-02FD-451B-A1E2-B9980FF9B41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B810636-CE6C-4B72-A8DD-ACE56C93A966}"/>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7" name="矩形 26">
            <a:extLst>
              <a:ext uri="{FF2B5EF4-FFF2-40B4-BE49-F238E27FC236}">
                <a16:creationId xmlns:a16="http://schemas.microsoft.com/office/drawing/2014/main" id="{FFE86934-1123-4799-B3FA-1481E78D48CA}"/>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C5FDAD4-2065-4FAE-BE34-41B5664C95B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A064BB7-7E07-42F4-9E1B-69F9D3B8D5C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1D82A73-20FB-40EB-AA42-1FDA52D5AE1F}"/>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36</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597745" y="1499946"/>
            <a:ext cx="2186194" cy="1200329"/>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模型基于多方联邦的半监督学习方法（第</a:t>
            </a:r>
            <a:r>
              <a:rPr kumimoji="1" lang="en-US" altLang="zh-CN" dirty="0">
                <a:solidFill>
                  <a:schemeClr val="tx1">
                    <a:lumMod val="65000"/>
                    <a:lumOff val="35000"/>
                  </a:schemeClr>
                </a:solidFill>
                <a:latin typeface="微软雅黑" panose="020B0503020204020204" pitchFamily="34" charset="-122"/>
                <a:ea typeface="微软雅黑" panose="020B0503020204020204" pitchFamily="34" charset="-122"/>
              </a:rPr>
              <a:t>3</a:t>
            </a: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章）</a:t>
            </a:r>
          </a:p>
          <a:p>
            <a:pPr algn="ctr"/>
            <a:endPar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技术</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344939" y="4123742"/>
            <a:ext cx="2629188" cy="923330"/>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基于联邦半监督学习的参与方样本生成方法（第</a:t>
            </a:r>
            <a:r>
              <a:rPr kumimoji="1" lang="en-US" altLang="zh-CN" dirty="0">
                <a:solidFill>
                  <a:schemeClr val="tx1">
                    <a:lumMod val="65000"/>
                    <a:lumOff val="35000"/>
                  </a:schemeClr>
                </a:solidFill>
                <a:latin typeface="微软雅黑" panose="020B0503020204020204" pitchFamily="34" charset="-122"/>
                <a:ea typeface="微软雅黑" panose="020B0503020204020204" pitchFamily="34" charset="-122"/>
              </a:rPr>
              <a:t>4</a:t>
            </a: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章）</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纵向联邦半监督方法生成数据算法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38" name="矩形 37">
            <a:extLst>
              <a:ext uri="{FF2B5EF4-FFF2-40B4-BE49-F238E27FC236}">
                <a16:creationId xmlns:a16="http://schemas.microsoft.com/office/drawing/2014/main" id="{B68D2EAC-929F-4BBA-964C-8B5FE4CFC86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C5E4D421-29E3-46B9-A4D2-614A67A87482}"/>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0" name="矩形 39">
            <a:extLst>
              <a:ext uri="{FF2B5EF4-FFF2-40B4-BE49-F238E27FC236}">
                <a16:creationId xmlns:a16="http://schemas.microsoft.com/office/drawing/2014/main" id="{A3134892-2501-452B-82B3-51FCE4221863}"/>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7CC2D72F-3E5C-4934-8993-9F8D69420FA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AFF1669-2EBA-4054-8B43-E40C20E6BA76}"/>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9EFC38E-EECD-4025-9B36-3A4544921FC8}"/>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9829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研究动机</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2"/>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3"/>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39" name="矩形 38">
            <a:extLst>
              <a:ext uri="{FF2B5EF4-FFF2-40B4-BE49-F238E27FC236}">
                <a16:creationId xmlns:a16="http://schemas.microsoft.com/office/drawing/2014/main" id="{87693840-CCF7-4C8E-BCE0-B0055D64CBE6}"/>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14F642C8-FF35-4591-9996-933721D46D1B}"/>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1" name="矩形 40">
            <a:extLst>
              <a:ext uri="{FF2B5EF4-FFF2-40B4-BE49-F238E27FC236}">
                <a16:creationId xmlns:a16="http://schemas.microsoft.com/office/drawing/2014/main" id="{078F8C0A-AD00-4DC7-B066-3D93B8893A9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FF4FEF7-92AE-4676-8BB5-A00FF82E01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1018BCF-4BBB-4826-82A8-49E9CF0D842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3D1B295-5D30-4782-837F-D7AB34CC249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DOWSIZE" val="100"/>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SHADOWSIZE" val="100"/>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SHADOWSIZE" val="100"/>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WPP_GENERATEPICTURE" val="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1344</TotalTime>
  <Words>3990</Words>
  <Application>Microsoft Office PowerPoint</Application>
  <PresentationFormat>宽屏</PresentationFormat>
  <Paragraphs>525</Paragraphs>
  <Slides>37</Slides>
  <Notes>1</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55" baseType="lpstr">
      <vt:lpstr>OPPOSans B</vt:lpstr>
      <vt:lpstr>OPPOSans L</vt:lpstr>
      <vt:lpstr>OPPOSans R</vt:lpstr>
      <vt:lpstr>Times Newer Roman</vt:lpstr>
      <vt:lpstr>等线</vt:lpstr>
      <vt:lpstr>等线 Light</vt:lpstr>
      <vt:lpstr>汉仪雅酷黑 65W</vt:lpstr>
      <vt:lpstr>思源黑体 CN Light</vt:lpstr>
      <vt:lpstr>思源宋体 Heavy</vt:lpstr>
      <vt:lpstr>SimSun</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749</cp:revision>
  <dcterms:created xsi:type="dcterms:W3CDTF">2023-05-11T12:03:00Z</dcterms:created>
  <dcterms:modified xsi:type="dcterms:W3CDTF">2025-05-16T09:58:22Z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